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3" r:id="rId5"/>
    <p:sldId id="266" r:id="rId6"/>
    <p:sldId id="268" r:id="rId7"/>
    <p:sldId id="269" r:id="rId8"/>
    <p:sldId id="270" r:id="rId9"/>
    <p:sldId id="264" r:id="rId10"/>
    <p:sldId id="265" r:id="rId11"/>
    <p:sldId id="272" r:id="rId12"/>
    <p:sldId id="274" r:id="rId13"/>
    <p:sldId id="275" r:id="rId14"/>
    <p:sldId id="277" r:id="rId15"/>
    <p:sldId id="281" r:id="rId16"/>
    <p:sldId id="282" r:id="rId17"/>
    <p:sldId id="280" r:id="rId18"/>
    <p:sldId id="283" r:id="rId19"/>
    <p:sldId id="284" r:id="rId20"/>
    <p:sldId id="286" r:id="rId21"/>
    <p:sldId id="287" r:id="rId22"/>
    <p:sldId id="289" r:id="rId23"/>
    <p:sldId id="285" r:id="rId24"/>
    <p:sldId id="288" r:id="rId25"/>
    <p:sldId id="290" r:id="rId26"/>
    <p:sldId id="291" r:id="rId27"/>
    <p:sldId id="293" r:id="rId28"/>
  </p:sldIdLst>
  <p:sldSz cx="12192000" cy="6858000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838" autoAdjust="0"/>
  </p:normalViewPr>
  <p:slideViewPr>
    <p:cSldViewPr snapToGrid="0">
      <p:cViewPr varScale="1">
        <p:scale>
          <a:sx n="50" d="100"/>
          <a:sy n="50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63C47-610C-488E-90BF-194D1ACD59BB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F1EC44-3FBD-4494-902A-3F118C4426EC}">
      <dgm:prSet phldrT="[Text]" custT="1"/>
      <dgm:spPr/>
      <dgm:t>
        <a:bodyPr/>
        <a:lstStyle/>
        <a:p>
          <a:r>
            <a:rPr lang="en-US" sz="2400" dirty="0" smtClean="0"/>
            <a:t>Controlling</a:t>
          </a:r>
          <a:endParaRPr lang="en-US" sz="2400" dirty="0"/>
        </a:p>
      </dgm:t>
    </dgm:pt>
    <dgm:pt modelId="{39749330-1337-4964-ABDC-C6EF13C6A0A2}" type="parTrans" cxnId="{32B45F61-F655-422E-B595-2B4B99C60E69}">
      <dgm:prSet/>
      <dgm:spPr/>
      <dgm:t>
        <a:bodyPr/>
        <a:lstStyle/>
        <a:p>
          <a:endParaRPr lang="en-US"/>
        </a:p>
      </dgm:t>
    </dgm:pt>
    <dgm:pt modelId="{5F90D8BB-35B3-40E0-930B-3BA1BDB4DAC6}" type="sibTrans" cxnId="{32B45F61-F655-422E-B595-2B4B99C60E69}">
      <dgm:prSet/>
      <dgm:spPr/>
      <dgm:t>
        <a:bodyPr/>
        <a:lstStyle/>
        <a:p>
          <a:endParaRPr lang="en-US"/>
        </a:p>
      </dgm:t>
    </dgm:pt>
    <dgm:pt modelId="{F24B28EE-B98D-474C-815E-17982EF61C20}">
      <dgm:prSet phldrT="[Text]" custT="1"/>
      <dgm:spPr/>
      <dgm:t>
        <a:bodyPr/>
        <a:lstStyle/>
        <a:p>
          <a:r>
            <a:rPr lang="en-US" sz="2400" dirty="0" smtClean="0"/>
            <a:t>Laissez-Faire</a:t>
          </a:r>
          <a:endParaRPr lang="en-US" sz="2400" dirty="0"/>
        </a:p>
      </dgm:t>
    </dgm:pt>
    <dgm:pt modelId="{B3A17DCD-9CC6-44C1-AA53-4558BF68B833}" type="parTrans" cxnId="{B7B17AF2-05A2-4ED7-946B-4B4CF5328AA2}">
      <dgm:prSet/>
      <dgm:spPr/>
      <dgm:t>
        <a:bodyPr/>
        <a:lstStyle/>
        <a:p>
          <a:endParaRPr lang="en-US"/>
        </a:p>
      </dgm:t>
    </dgm:pt>
    <dgm:pt modelId="{FBAB80D7-4EB2-4D09-88C1-3B91C1B8DFC8}" type="sibTrans" cxnId="{B7B17AF2-05A2-4ED7-946B-4B4CF5328AA2}">
      <dgm:prSet/>
      <dgm:spPr/>
      <dgm:t>
        <a:bodyPr/>
        <a:lstStyle/>
        <a:p>
          <a:endParaRPr lang="en-US"/>
        </a:p>
      </dgm:t>
    </dgm:pt>
    <dgm:pt modelId="{2B5235AB-5E06-4EA7-A2EC-38725749CB8C}" type="pres">
      <dgm:prSet presAssocID="{CCE63C47-610C-488E-90BF-194D1ACD59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68A7A-2558-4458-8EBD-735CFD161C22}" type="pres">
      <dgm:prSet presAssocID="{CCE63C47-610C-488E-90BF-194D1ACD59BB}" presName="wedge1" presStyleLbl="node1" presStyleIdx="0" presStyleCnt="2"/>
      <dgm:spPr/>
      <dgm:t>
        <a:bodyPr/>
        <a:lstStyle/>
        <a:p>
          <a:endParaRPr lang="en-US"/>
        </a:p>
      </dgm:t>
    </dgm:pt>
    <dgm:pt modelId="{E1E630D0-2C31-4BF3-BE2C-00C2EE019AA8}" type="pres">
      <dgm:prSet presAssocID="{CCE63C47-610C-488E-90BF-194D1ACD59B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C360-B930-4129-AC9B-C1A62D04CC34}" type="pres">
      <dgm:prSet presAssocID="{CCE63C47-610C-488E-90BF-194D1ACD59BB}" presName="wedge2" presStyleLbl="node1" presStyleIdx="1" presStyleCnt="2"/>
      <dgm:spPr/>
      <dgm:t>
        <a:bodyPr/>
        <a:lstStyle/>
        <a:p>
          <a:endParaRPr lang="en-US"/>
        </a:p>
      </dgm:t>
    </dgm:pt>
    <dgm:pt modelId="{302A0BA0-31EC-44F0-9340-05BC5440C3B0}" type="pres">
      <dgm:prSet presAssocID="{CCE63C47-610C-488E-90BF-194D1ACD59B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17AF2-05A2-4ED7-946B-4B4CF5328AA2}" srcId="{CCE63C47-610C-488E-90BF-194D1ACD59BB}" destId="{F24B28EE-B98D-474C-815E-17982EF61C20}" srcOrd="1" destOrd="0" parTransId="{B3A17DCD-9CC6-44C1-AA53-4558BF68B833}" sibTransId="{FBAB80D7-4EB2-4D09-88C1-3B91C1B8DFC8}"/>
    <dgm:cxn modelId="{46B82CB1-5986-471C-ABCD-D6331BDCDA5B}" type="presOf" srcId="{A5F1EC44-3FBD-4494-902A-3F118C4426EC}" destId="{E1E630D0-2C31-4BF3-BE2C-00C2EE019AA8}" srcOrd="1" destOrd="0" presId="urn:microsoft.com/office/officeart/2005/8/layout/chart3"/>
    <dgm:cxn modelId="{FF8B474A-CF3D-45F4-BEFB-0BDF9EFF552E}" type="presOf" srcId="{CCE63C47-610C-488E-90BF-194D1ACD59BB}" destId="{2B5235AB-5E06-4EA7-A2EC-38725749CB8C}" srcOrd="0" destOrd="0" presId="urn:microsoft.com/office/officeart/2005/8/layout/chart3"/>
    <dgm:cxn modelId="{32B45F61-F655-422E-B595-2B4B99C60E69}" srcId="{CCE63C47-610C-488E-90BF-194D1ACD59BB}" destId="{A5F1EC44-3FBD-4494-902A-3F118C4426EC}" srcOrd="0" destOrd="0" parTransId="{39749330-1337-4964-ABDC-C6EF13C6A0A2}" sibTransId="{5F90D8BB-35B3-40E0-930B-3BA1BDB4DAC6}"/>
    <dgm:cxn modelId="{E4DD79F4-B185-47A6-8E1A-70248BBECDC6}" type="presOf" srcId="{F24B28EE-B98D-474C-815E-17982EF61C20}" destId="{302A0BA0-31EC-44F0-9340-05BC5440C3B0}" srcOrd="1" destOrd="0" presId="urn:microsoft.com/office/officeart/2005/8/layout/chart3"/>
    <dgm:cxn modelId="{53292E2A-CC43-487D-8FF7-E3E819FD154A}" type="presOf" srcId="{A5F1EC44-3FBD-4494-902A-3F118C4426EC}" destId="{96B68A7A-2558-4458-8EBD-735CFD161C22}" srcOrd="0" destOrd="0" presId="urn:microsoft.com/office/officeart/2005/8/layout/chart3"/>
    <dgm:cxn modelId="{9DBB4BD3-25D0-414C-8AD1-7CBEBDDC43F9}" type="presOf" srcId="{F24B28EE-B98D-474C-815E-17982EF61C20}" destId="{8572C360-B930-4129-AC9B-C1A62D04CC34}" srcOrd="0" destOrd="0" presId="urn:microsoft.com/office/officeart/2005/8/layout/chart3"/>
    <dgm:cxn modelId="{2F6A52DD-1B9A-41F2-AF40-12EF817CA656}" type="presParOf" srcId="{2B5235AB-5E06-4EA7-A2EC-38725749CB8C}" destId="{96B68A7A-2558-4458-8EBD-735CFD161C22}" srcOrd="0" destOrd="0" presId="urn:microsoft.com/office/officeart/2005/8/layout/chart3"/>
    <dgm:cxn modelId="{06898617-36EE-4080-AA33-41097BF63A85}" type="presParOf" srcId="{2B5235AB-5E06-4EA7-A2EC-38725749CB8C}" destId="{E1E630D0-2C31-4BF3-BE2C-00C2EE019AA8}" srcOrd="1" destOrd="0" presId="urn:microsoft.com/office/officeart/2005/8/layout/chart3"/>
    <dgm:cxn modelId="{A52FC372-D471-48DE-8159-62FD088062BA}" type="presParOf" srcId="{2B5235AB-5E06-4EA7-A2EC-38725749CB8C}" destId="{8572C360-B930-4129-AC9B-C1A62D04CC34}" srcOrd="2" destOrd="0" presId="urn:microsoft.com/office/officeart/2005/8/layout/chart3"/>
    <dgm:cxn modelId="{7CBFF453-605E-453C-8C75-C78052D0D3ED}" type="presParOf" srcId="{2B5235AB-5E06-4EA7-A2EC-38725749CB8C}" destId="{302A0BA0-31EC-44F0-9340-05BC5440C3B0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BD31F-8FE0-406B-8B0F-1ED195373020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14448FEC-4FDF-4111-A08A-59B4B78EFC5C}">
      <dgm:prSet phldrT="[Text]"/>
      <dgm:spPr/>
      <dgm:t>
        <a:bodyPr/>
        <a:lstStyle/>
        <a:p>
          <a:r>
            <a:rPr lang="en-US" dirty="0" smtClean="0"/>
            <a:t>Supporting</a:t>
          </a:r>
          <a:endParaRPr lang="en-US" dirty="0"/>
        </a:p>
      </dgm:t>
    </dgm:pt>
    <dgm:pt modelId="{B7C52326-283A-4BB0-B814-9691A9853D14}" type="parTrans" cxnId="{4274C455-6A0F-4F04-BB45-EFAB5AB7DA3F}">
      <dgm:prSet/>
      <dgm:spPr/>
      <dgm:t>
        <a:bodyPr/>
        <a:lstStyle/>
        <a:p>
          <a:endParaRPr lang="en-US"/>
        </a:p>
      </dgm:t>
    </dgm:pt>
    <dgm:pt modelId="{99048FBD-F62F-4BCB-937D-AA8E62BAC02A}" type="sibTrans" cxnId="{4274C455-6A0F-4F04-BB45-EFAB5AB7DA3F}">
      <dgm:prSet/>
      <dgm:spPr/>
      <dgm:t>
        <a:bodyPr/>
        <a:lstStyle/>
        <a:p>
          <a:endParaRPr lang="en-US"/>
        </a:p>
      </dgm:t>
    </dgm:pt>
    <dgm:pt modelId="{6CCFBEB7-C033-436C-9E6B-590BEA1F80D2}">
      <dgm:prSet phldrT="[Text]"/>
      <dgm:spPr/>
      <dgm:t>
        <a:bodyPr/>
        <a:lstStyle/>
        <a:p>
          <a:r>
            <a:rPr lang="en-US" dirty="0" smtClean="0"/>
            <a:t>Directing</a:t>
          </a:r>
          <a:endParaRPr lang="en-US" dirty="0"/>
        </a:p>
      </dgm:t>
    </dgm:pt>
    <dgm:pt modelId="{85015B04-E526-449E-BD74-E7E23971844E}" type="parTrans" cxnId="{A57DDD11-C015-4ECC-A953-F0C7E95CB15D}">
      <dgm:prSet/>
      <dgm:spPr/>
      <dgm:t>
        <a:bodyPr/>
        <a:lstStyle/>
        <a:p>
          <a:endParaRPr lang="en-US"/>
        </a:p>
      </dgm:t>
    </dgm:pt>
    <dgm:pt modelId="{68E18E33-28DB-49D5-B06B-B7AF79AFE76D}" type="sibTrans" cxnId="{A57DDD11-C015-4ECC-A953-F0C7E95CB15D}">
      <dgm:prSet/>
      <dgm:spPr/>
      <dgm:t>
        <a:bodyPr/>
        <a:lstStyle/>
        <a:p>
          <a:endParaRPr lang="en-US"/>
        </a:p>
      </dgm:t>
    </dgm:pt>
    <dgm:pt modelId="{7352C66E-7C24-4518-8EEB-59BB07FC53F2}">
      <dgm:prSet phldrT="[Text]"/>
      <dgm:spPr/>
      <dgm:t>
        <a:bodyPr/>
        <a:lstStyle/>
        <a:p>
          <a:r>
            <a:rPr lang="en-US" dirty="0" smtClean="0"/>
            <a:t>Guiding</a:t>
          </a:r>
          <a:endParaRPr lang="en-US" dirty="0"/>
        </a:p>
      </dgm:t>
    </dgm:pt>
    <dgm:pt modelId="{56EF5AEC-E8C9-4865-A9F5-D0AAA3C27E56}" type="parTrans" cxnId="{82D416D6-4C13-47AD-ACA8-C6E9EA9BF517}">
      <dgm:prSet/>
      <dgm:spPr/>
      <dgm:t>
        <a:bodyPr/>
        <a:lstStyle/>
        <a:p>
          <a:endParaRPr lang="en-US"/>
        </a:p>
      </dgm:t>
    </dgm:pt>
    <dgm:pt modelId="{D19A515A-F686-4AE2-8810-3D4405C7E18B}" type="sibTrans" cxnId="{82D416D6-4C13-47AD-ACA8-C6E9EA9BF517}">
      <dgm:prSet/>
      <dgm:spPr/>
      <dgm:t>
        <a:bodyPr/>
        <a:lstStyle/>
        <a:p>
          <a:endParaRPr lang="en-US"/>
        </a:p>
      </dgm:t>
    </dgm:pt>
    <dgm:pt modelId="{E82E8FBB-80D0-4D88-A20E-9C07BB47F33B}">
      <dgm:prSet/>
      <dgm:spPr/>
      <dgm:t>
        <a:bodyPr/>
        <a:lstStyle/>
        <a:p>
          <a:r>
            <a:rPr lang="en-US" dirty="0" smtClean="0"/>
            <a:t>Delegating</a:t>
          </a:r>
          <a:endParaRPr lang="en-US" dirty="0"/>
        </a:p>
      </dgm:t>
    </dgm:pt>
    <dgm:pt modelId="{F3CF48CD-4719-4BBD-AD40-20144C88C7B5}" type="parTrans" cxnId="{A09D6959-0CDD-437B-9516-1B753DCBFAB6}">
      <dgm:prSet/>
      <dgm:spPr/>
      <dgm:t>
        <a:bodyPr/>
        <a:lstStyle/>
        <a:p>
          <a:endParaRPr lang="en-US"/>
        </a:p>
      </dgm:t>
    </dgm:pt>
    <dgm:pt modelId="{79A37AD8-9F47-4CD2-8BFB-18CD00C1062B}" type="sibTrans" cxnId="{A09D6959-0CDD-437B-9516-1B753DCBFAB6}">
      <dgm:prSet/>
      <dgm:spPr/>
      <dgm:t>
        <a:bodyPr/>
        <a:lstStyle/>
        <a:p>
          <a:endParaRPr lang="en-US"/>
        </a:p>
      </dgm:t>
    </dgm:pt>
    <dgm:pt modelId="{C8CA9793-0587-41BD-94A9-3C760ECA0710}" type="pres">
      <dgm:prSet presAssocID="{4D3BD31F-8FE0-406B-8B0F-1ED195373020}" presName="compositeShape" presStyleCnt="0">
        <dgm:presLayoutVars>
          <dgm:chMax val="7"/>
          <dgm:dir/>
          <dgm:resizeHandles val="exact"/>
        </dgm:presLayoutVars>
      </dgm:prSet>
      <dgm:spPr/>
    </dgm:pt>
    <dgm:pt modelId="{84BA3087-F6BD-4602-BD10-864EC249A0B5}" type="pres">
      <dgm:prSet presAssocID="{4D3BD31F-8FE0-406B-8B0F-1ED195373020}" presName="wedge1" presStyleLbl="node1" presStyleIdx="0" presStyleCnt="4" custScaleY="103341" custLinFactNeighborX="-4190" custLinFactNeighborY="5488"/>
      <dgm:spPr/>
      <dgm:t>
        <a:bodyPr/>
        <a:lstStyle/>
        <a:p>
          <a:endParaRPr lang="en-US"/>
        </a:p>
      </dgm:t>
    </dgm:pt>
    <dgm:pt modelId="{633A7627-4E72-4F95-A179-AB9716F2F793}" type="pres">
      <dgm:prSet presAssocID="{4D3BD31F-8FE0-406B-8B0F-1ED19537302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2F9B9-08D2-4222-8D62-14095EFC9BC8}" type="pres">
      <dgm:prSet presAssocID="{4D3BD31F-8FE0-406B-8B0F-1ED195373020}" presName="wedge2" presStyleLbl="node1" presStyleIdx="1" presStyleCnt="4"/>
      <dgm:spPr/>
      <dgm:t>
        <a:bodyPr/>
        <a:lstStyle/>
        <a:p>
          <a:endParaRPr lang="en-US"/>
        </a:p>
      </dgm:t>
    </dgm:pt>
    <dgm:pt modelId="{D4FEFA51-2B16-4489-B8EC-EC8A74EE5DB7}" type="pres">
      <dgm:prSet presAssocID="{4D3BD31F-8FE0-406B-8B0F-1ED19537302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CBA6D-8122-413C-BAC8-5C7CA42EBC76}" type="pres">
      <dgm:prSet presAssocID="{4D3BD31F-8FE0-406B-8B0F-1ED195373020}" presName="wedge3" presStyleLbl="node1" presStyleIdx="2" presStyleCnt="4"/>
      <dgm:spPr/>
      <dgm:t>
        <a:bodyPr/>
        <a:lstStyle/>
        <a:p>
          <a:endParaRPr lang="en-US"/>
        </a:p>
      </dgm:t>
    </dgm:pt>
    <dgm:pt modelId="{FB594492-10FE-4D5B-830D-C9953FA3AE2C}" type="pres">
      <dgm:prSet presAssocID="{4D3BD31F-8FE0-406B-8B0F-1ED19537302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55C7C-5A1F-4F36-BD56-122116AF413E}" type="pres">
      <dgm:prSet presAssocID="{4D3BD31F-8FE0-406B-8B0F-1ED195373020}" presName="wedge4" presStyleLbl="node1" presStyleIdx="3" presStyleCnt="4"/>
      <dgm:spPr/>
      <dgm:t>
        <a:bodyPr/>
        <a:lstStyle/>
        <a:p>
          <a:endParaRPr lang="en-US"/>
        </a:p>
      </dgm:t>
    </dgm:pt>
    <dgm:pt modelId="{14EBA898-F9B3-4704-8C4B-807B2F379F3E}" type="pres">
      <dgm:prSet presAssocID="{4D3BD31F-8FE0-406B-8B0F-1ED19537302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D6959-0CDD-437B-9516-1B753DCBFAB6}" srcId="{4D3BD31F-8FE0-406B-8B0F-1ED195373020}" destId="{E82E8FBB-80D0-4D88-A20E-9C07BB47F33B}" srcOrd="1" destOrd="0" parTransId="{F3CF48CD-4719-4BBD-AD40-20144C88C7B5}" sibTransId="{79A37AD8-9F47-4CD2-8BFB-18CD00C1062B}"/>
    <dgm:cxn modelId="{A57DDD11-C015-4ECC-A953-F0C7E95CB15D}" srcId="{4D3BD31F-8FE0-406B-8B0F-1ED195373020}" destId="{6CCFBEB7-C033-436C-9E6B-590BEA1F80D2}" srcOrd="2" destOrd="0" parTransId="{85015B04-E526-449E-BD74-E7E23971844E}" sibTransId="{68E18E33-28DB-49D5-B06B-B7AF79AFE76D}"/>
    <dgm:cxn modelId="{C200A478-64CA-4261-BF4B-413DF038F54C}" type="presOf" srcId="{E82E8FBB-80D0-4D88-A20E-9C07BB47F33B}" destId="{D4FEFA51-2B16-4489-B8EC-EC8A74EE5DB7}" srcOrd="1" destOrd="0" presId="urn:microsoft.com/office/officeart/2005/8/layout/chart3"/>
    <dgm:cxn modelId="{3659D1C5-3574-4F8A-ABF2-186DBC473512}" type="presOf" srcId="{14448FEC-4FDF-4111-A08A-59B4B78EFC5C}" destId="{84BA3087-F6BD-4602-BD10-864EC249A0B5}" srcOrd="0" destOrd="0" presId="urn:microsoft.com/office/officeart/2005/8/layout/chart3"/>
    <dgm:cxn modelId="{F2A43465-534A-4B6B-BFF8-68263F3377E8}" type="presOf" srcId="{7352C66E-7C24-4518-8EEB-59BB07FC53F2}" destId="{14EBA898-F9B3-4704-8C4B-807B2F379F3E}" srcOrd="1" destOrd="0" presId="urn:microsoft.com/office/officeart/2005/8/layout/chart3"/>
    <dgm:cxn modelId="{12D1EA5D-6ACC-43E5-8F19-672C62963B6A}" type="presOf" srcId="{6CCFBEB7-C033-436C-9E6B-590BEA1F80D2}" destId="{FB594492-10FE-4D5B-830D-C9953FA3AE2C}" srcOrd="1" destOrd="0" presId="urn:microsoft.com/office/officeart/2005/8/layout/chart3"/>
    <dgm:cxn modelId="{4274C455-6A0F-4F04-BB45-EFAB5AB7DA3F}" srcId="{4D3BD31F-8FE0-406B-8B0F-1ED195373020}" destId="{14448FEC-4FDF-4111-A08A-59B4B78EFC5C}" srcOrd="0" destOrd="0" parTransId="{B7C52326-283A-4BB0-B814-9691A9853D14}" sibTransId="{99048FBD-F62F-4BCB-937D-AA8E62BAC02A}"/>
    <dgm:cxn modelId="{C659F8C3-54E0-47B3-8CBD-7551A1F43944}" type="presOf" srcId="{7352C66E-7C24-4518-8EEB-59BB07FC53F2}" destId="{D1755C7C-5A1F-4F36-BD56-122116AF413E}" srcOrd="0" destOrd="0" presId="urn:microsoft.com/office/officeart/2005/8/layout/chart3"/>
    <dgm:cxn modelId="{2F12CE5A-F533-473E-BF70-79C8AFEEDA71}" type="presOf" srcId="{6CCFBEB7-C033-436C-9E6B-590BEA1F80D2}" destId="{024CBA6D-8122-413C-BAC8-5C7CA42EBC76}" srcOrd="0" destOrd="0" presId="urn:microsoft.com/office/officeart/2005/8/layout/chart3"/>
    <dgm:cxn modelId="{82D416D6-4C13-47AD-ACA8-C6E9EA9BF517}" srcId="{4D3BD31F-8FE0-406B-8B0F-1ED195373020}" destId="{7352C66E-7C24-4518-8EEB-59BB07FC53F2}" srcOrd="3" destOrd="0" parTransId="{56EF5AEC-E8C9-4865-A9F5-D0AAA3C27E56}" sibTransId="{D19A515A-F686-4AE2-8810-3D4405C7E18B}"/>
    <dgm:cxn modelId="{C22829F8-30C3-4AFC-AC07-7777ABE7D83A}" type="presOf" srcId="{E82E8FBB-80D0-4D88-A20E-9C07BB47F33B}" destId="{1C22F9B9-08D2-4222-8D62-14095EFC9BC8}" srcOrd="0" destOrd="0" presId="urn:microsoft.com/office/officeart/2005/8/layout/chart3"/>
    <dgm:cxn modelId="{DBFD06AF-980F-4B24-B500-C25C67A0AC1E}" type="presOf" srcId="{4D3BD31F-8FE0-406B-8B0F-1ED195373020}" destId="{C8CA9793-0587-41BD-94A9-3C760ECA0710}" srcOrd="0" destOrd="0" presId="urn:microsoft.com/office/officeart/2005/8/layout/chart3"/>
    <dgm:cxn modelId="{E9F5D2DC-6EA5-47CD-A84B-100C9723D9FE}" type="presOf" srcId="{14448FEC-4FDF-4111-A08A-59B4B78EFC5C}" destId="{633A7627-4E72-4F95-A179-AB9716F2F793}" srcOrd="1" destOrd="0" presId="urn:microsoft.com/office/officeart/2005/8/layout/chart3"/>
    <dgm:cxn modelId="{31A2112A-9641-4B12-91F9-06652186983D}" type="presParOf" srcId="{C8CA9793-0587-41BD-94A9-3C760ECA0710}" destId="{84BA3087-F6BD-4602-BD10-864EC249A0B5}" srcOrd="0" destOrd="0" presId="urn:microsoft.com/office/officeart/2005/8/layout/chart3"/>
    <dgm:cxn modelId="{2F651753-9EA0-4C74-9389-625F9AD32A37}" type="presParOf" srcId="{C8CA9793-0587-41BD-94A9-3C760ECA0710}" destId="{633A7627-4E72-4F95-A179-AB9716F2F793}" srcOrd="1" destOrd="0" presId="urn:microsoft.com/office/officeart/2005/8/layout/chart3"/>
    <dgm:cxn modelId="{6F6FC24E-D529-4CDC-A31C-F6CE12D5316D}" type="presParOf" srcId="{C8CA9793-0587-41BD-94A9-3C760ECA0710}" destId="{1C22F9B9-08D2-4222-8D62-14095EFC9BC8}" srcOrd="2" destOrd="0" presId="urn:microsoft.com/office/officeart/2005/8/layout/chart3"/>
    <dgm:cxn modelId="{1D63DC0C-8FA0-4572-9C50-0B1706002196}" type="presParOf" srcId="{C8CA9793-0587-41BD-94A9-3C760ECA0710}" destId="{D4FEFA51-2B16-4489-B8EC-EC8A74EE5DB7}" srcOrd="3" destOrd="0" presId="urn:microsoft.com/office/officeart/2005/8/layout/chart3"/>
    <dgm:cxn modelId="{1FBE20AB-43F6-4230-86B9-A732EFC7EEE1}" type="presParOf" srcId="{C8CA9793-0587-41BD-94A9-3C760ECA0710}" destId="{024CBA6D-8122-413C-BAC8-5C7CA42EBC76}" srcOrd="4" destOrd="0" presId="urn:microsoft.com/office/officeart/2005/8/layout/chart3"/>
    <dgm:cxn modelId="{BE77CD07-8ECB-475A-8458-7B30B6246673}" type="presParOf" srcId="{C8CA9793-0587-41BD-94A9-3C760ECA0710}" destId="{FB594492-10FE-4D5B-830D-C9953FA3AE2C}" srcOrd="5" destOrd="0" presId="urn:microsoft.com/office/officeart/2005/8/layout/chart3"/>
    <dgm:cxn modelId="{B10D02A0-EAA8-4954-858A-C193F6E591DC}" type="presParOf" srcId="{C8CA9793-0587-41BD-94A9-3C760ECA0710}" destId="{D1755C7C-5A1F-4F36-BD56-122116AF413E}" srcOrd="6" destOrd="0" presId="urn:microsoft.com/office/officeart/2005/8/layout/chart3"/>
    <dgm:cxn modelId="{F4C590AA-CEBD-4591-AE5D-6267A874CDC1}" type="presParOf" srcId="{C8CA9793-0587-41BD-94A9-3C760ECA0710}" destId="{14EBA898-F9B3-4704-8C4B-807B2F379F3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68A7A-2558-4458-8EBD-735CFD161C22}">
      <dsp:nvSpPr>
        <dsp:cNvPr id="0" name=""/>
        <dsp:cNvSpPr/>
      </dsp:nvSpPr>
      <dsp:spPr>
        <a:xfrm>
          <a:off x="3197988" y="401914"/>
          <a:ext cx="4220101" cy="4220101"/>
        </a:xfrm>
        <a:prstGeom prst="pie">
          <a:avLst>
            <a:gd name="adj1" fmla="val 16200000"/>
            <a:gd name="adj2" fmla="val 54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Controlling</a:t>
          </a:r>
          <a:endParaRPr lang="en-US" sz="2400" kern="1200" dirty="0"/>
        </a:p>
      </dsp:txBody>
      <dsp:txXfrm>
        <a:off x="5308039" y="1029905"/>
        <a:ext cx="1482059" cy="2964118"/>
      </dsp:txXfrm>
    </dsp:sp>
    <dsp:sp modelId="{8572C360-B930-4129-AC9B-C1A62D04CC34}">
      <dsp:nvSpPr>
        <dsp:cNvPr id="0" name=""/>
        <dsp:cNvSpPr/>
      </dsp:nvSpPr>
      <dsp:spPr>
        <a:xfrm>
          <a:off x="3097510" y="401914"/>
          <a:ext cx="4220101" cy="422010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Laissez-Faire</a:t>
          </a:r>
          <a:endParaRPr lang="en-US" sz="2400" kern="1200" dirty="0"/>
        </a:p>
      </dsp:txBody>
      <dsp:txXfrm>
        <a:off x="3700381" y="1029905"/>
        <a:ext cx="1482059" cy="296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3087-F6BD-4602-BD10-864EC249A0B5}">
      <dsp:nvSpPr>
        <dsp:cNvPr id="0" name=""/>
        <dsp:cNvSpPr/>
      </dsp:nvSpPr>
      <dsp:spPr>
        <a:xfrm>
          <a:off x="1994458" y="553160"/>
          <a:ext cx="4583160" cy="4736284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Supporting</a:t>
          </a:r>
          <a:endParaRPr lang="en-US" sz="2800" kern="1200" dirty="0"/>
        </a:p>
      </dsp:txBody>
      <dsp:txXfrm>
        <a:off x="4338418" y="1429373"/>
        <a:ext cx="1691404" cy="1409608"/>
      </dsp:txXfrm>
    </dsp:sp>
    <dsp:sp modelId="{1C22F9B9-08D2-4222-8D62-14095EFC9BC8}">
      <dsp:nvSpPr>
        <dsp:cNvPr id="0" name=""/>
        <dsp:cNvSpPr/>
      </dsp:nvSpPr>
      <dsp:spPr>
        <a:xfrm>
          <a:off x="1993345" y="571346"/>
          <a:ext cx="4583160" cy="458316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Delegating</a:t>
          </a:r>
          <a:endParaRPr lang="en-US" sz="2800" kern="1200" dirty="0"/>
        </a:p>
      </dsp:txBody>
      <dsp:txXfrm>
        <a:off x="4366768" y="2944768"/>
        <a:ext cx="1691404" cy="1364036"/>
      </dsp:txXfrm>
    </dsp:sp>
    <dsp:sp modelId="{024CBA6D-8122-413C-BAC8-5C7CA42EBC76}">
      <dsp:nvSpPr>
        <dsp:cNvPr id="0" name=""/>
        <dsp:cNvSpPr/>
      </dsp:nvSpPr>
      <dsp:spPr>
        <a:xfrm>
          <a:off x="1993345" y="571346"/>
          <a:ext cx="4583160" cy="458316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Directing</a:t>
          </a:r>
          <a:endParaRPr lang="en-US" sz="2800" kern="1200" dirty="0"/>
        </a:p>
      </dsp:txBody>
      <dsp:txXfrm>
        <a:off x="2511679" y="2944768"/>
        <a:ext cx="1691404" cy="1364036"/>
      </dsp:txXfrm>
    </dsp:sp>
    <dsp:sp modelId="{D1755C7C-5A1F-4F36-BD56-122116AF413E}">
      <dsp:nvSpPr>
        <dsp:cNvPr id="0" name=""/>
        <dsp:cNvSpPr/>
      </dsp:nvSpPr>
      <dsp:spPr>
        <a:xfrm>
          <a:off x="1993345" y="571346"/>
          <a:ext cx="4583160" cy="45831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Guiding</a:t>
          </a:r>
          <a:endParaRPr lang="en-US" sz="2800" kern="1200" dirty="0"/>
        </a:p>
      </dsp:txBody>
      <dsp:txXfrm>
        <a:off x="2511679" y="1417048"/>
        <a:ext cx="1691404" cy="136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76FF-50AD-4BCB-BE88-8C8889F6CFF6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0425" y="1122363"/>
            <a:ext cx="5381625" cy="302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18039"/>
            <a:ext cx="5681980" cy="35329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5BB9-6B1B-4333-A78F-86711B6F33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0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Leadership Gallery—post leadership quotes and have them review and select one that comes closest to their vision of leadership.</a:t>
            </a:r>
          </a:p>
          <a:p>
            <a:endParaRPr lang="en-CA" b="1" dirty="0" smtClean="0"/>
          </a:p>
          <a:p>
            <a:r>
              <a:rPr lang="en-CA" b="1" dirty="0" smtClean="0"/>
              <a:t>Participant Introductions: name, city, CSO and what you would like to get out of this session? Post on flipchart.</a:t>
            </a:r>
          </a:p>
          <a:p>
            <a:endParaRPr lang="en-CA" b="1" dirty="0" smtClean="0"/>
          </a:p>
          <a:p>
            <a:r>
              <a:rPr lang="en-CA" b="1" dirty="0" smtClean="0"/>
              <a:t>Fox Introduction: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Canada\Liberia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Community\issue and political campaign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Love campaigns!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Beginning a journey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/>
              <a:t>Session Rules: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Phones on silent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One speaker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Get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Be on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Ask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 smtClean="0"/>
              <a:t>Have fun!</a:t>
            </a:r>
          </a:p>
          <a:p>
            <a:endParaRPr lang="en-CA" b="1" dirty="0" smtClean="0"/>
          </a:p>
          <a:p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37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b="1" dirty="0" smtClean="0"/>
              <a:t>Controlling [</a:t>
            </a:r>
            <a:r>
              <a:rPr lang="en-IE" b="1" dirty="0" err="1" smtClean="0"/>
              <a:t>Sisi</a:t>
            </a:r>
            <a:r>
              <a:rPr lang="en-IE" b="1" dirty="0" smtClean="0"/>
              <a:t>\Trump\Duarte]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IE" b="1" dirty="0" smtClean="0"/>
              <a:t>Little or no consultation with team members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IE" b="1" dirty="0" smtClean="0"/>
              <a:t>Leader makes decisions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IE" b="1" dirty="0" smtClean="0"/>
              <a:t>Orders issued, not discussed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IE" b="1" dirty="0" smtClean="0"/>
              <a:t>Directive style</a:t>
            </a:r>
            <a:endParaRPr lang="en-GB" b="1" dirty="0" smtClean="0"/>
          </a:p>
          <a:p>
            <a:endParaRPr lang="en-CA" b="1" dirty="0" smtClean="0"/>
          </a:p>
          <a:p>
            <a:pPr eaLnBrk="1" hangingPunct="1">
              <a:lnSpc>
                <a:spcPct val="90000"/>
              </a:lnSpc>
            </a:pPr>
            <a:r>
              <a:rPr lang="en-IE" b="1" dirty="0" smtClean="0"/>
              <a:t>Laissez-Faire [</a:t>
            </a:r>
            <a:r>
              <a:rPr lang="en-IE" b="1" dirty="0" err="1" smtClean="0"/>
              <a:t>Mahat</a:t>
            </a:r>
            <a:r>
              <a:rPr lang="en-IE" b="1" dirty="0" smtClean="0"/>
              <a:t> </a:t>
            </a:r>
            <a:r>
              <a:rPr lang="en-IE" b="1" dirty="0" err="1" smtClean="0"/>
              <a:t>Gandi</a:t>
            </a:r>
            <a:r>
              <a:rPr lang="en-IE" b="1" dirty="0" smtClean="0"/>
              <a:t>\]</a:t>
            </a:r>
          </a:p>
          <a:p>
            <a:pPr marL="628650" lvl="1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b="1" dirty="0" smtClean="0"/>
              <a:t>Leader actively avoids getting involved with a group’s work, including problems and decisions</a:t>
            </a:r>
          </a:p>
          <a:p>
            <a:pPr marL="628650" lvl="1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b="1" dirty="0" smtClean="0"/>
              <a:t>Team members encouraged to “do their own thing” and “figure it out for themselves”</a:t>
            </a:r>
          </a:p>
          <a:p>
            <a:pPr marL="628650" lvl="1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b="1" dirty="0" smtClean="0"/>
              <a:t>Lead by example</a:t>
            </a:r>
            <a:endParaRPr lang="en-GB" b="1" dirty="0" smtClean="0"/>
          </a:p>
          <a:p>
            <a:endParaRPr lang="en-CA" b="1" dirty="0" smtClean="0"/>
          </a:p>
          <a:p>
            <a:r>
              <a:rPr lang="en-CA" b="1" dirty="0" smtClean="0"/>
              <a:t>Discussion Point: Describe Situational Leadership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4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Situational Leadership changes style based on the need. </a:t>
            </a:r>
          </a:p>
          <a:p>
            <a:endParaRPr lang="en-US" b="1" dirty="0" smtClean="0"/>
          </a:p>
          <a:p>
            <a:r>
              <a:rPr lang="en-US" b="1" dirty="0" smtClean="0"/>
              <a:t>Shifts between authoritative and consultative.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2524-688B-4629-9AD3-FE42C79913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3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Examples of situational leadership?</a:t>
            </a:r>
          </a:p>
          <a:p>
            <a:endParaRPr lang="en-US" b="1" dirty="0" smtClean="0"/>
          </a:p>
          <a:p>
            <a:r>
              <a:rPr lang="en-US" b="1" dirty="0" smtClean="0"/>
              <a:t>Discussion Point: Describe transformational leadership.</a:t>
            </a:r>
          </a:p>
          <a:p>
            <a:endParaRPr lang="en-US" b="1" dirty="0" smtClean="0"/>
          </a:p>
          <a:p>
            <a:r>
              <a:rPr lang="en-US" b="1" dirty="0" smtClean="0"/>
              <a:t>Transformational leadership video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2524-688B-4629-9AD3-FE42C79913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Transformational leadership starts with the leader being very closely involved in the work of his or her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Then gradually pulls away as systems start to work and team members become more autonomous and capable.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94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673100"/>
            <a:ext cx="5981700" cy="3363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b="1" dirty="0" smtClean="0"/>
              <a:t>Identify the leadership style, and tell us why, of each of the following international figures.</a:t>
            </a:r>
          </a:p>
          <a:p>
            <a:endParaRPr lang="en-CA" sz="1400" b="1" dirty="0" smtClean="0"/>
          </a:p>
          <a:p>
            <a:r>
              <a:rPr lang="en-CA" sz="1400" b="1" dirty="0" smtClean="0"/>
              <a:t>Transformational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594789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Situational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993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Laissez-faire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595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Controlling</a:t>
            </a:r>
          </a:p>
          <a:p>
            <a:endParaRPr lang="en-CA" b="1" dirty="0" smtClean="0"/>
          </a:p>
          <a:p>
            <a:r>
              <a:rPr lang="en-CA" b="1" dirty="0" smtClean="0"/>
              <a:t>Exercise: distribute self-assessment questionnaire. Complete tonight and be ready to discuss tomorrow am.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520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Assigned each team one theme. They are to brainstorm and then present ideas on how to achieve the goal defined in their theme area.</a:t>
            </a:r>
          </a:p>
          <a:p>
            <a:endParaRPr lang="en-CA" b="1" dirty="0" smtClean="0"/>
          </a:p>
          <a:p>
            <a:r>
              <a:rPr lang="en-CA" b="1" dirty="0" smtClean="0"/>
              <a:t>Effective Communications</a:t>
            </a:r>
          </a:p>
          <a:p>
            <a:r>
              <a:rPr lang="en-CA" b="1" dirty="0" smtClean="0"/>
              <a:t>Building Your Team</a:t>
            </a:r>
          </a:p>
          <a:p>
            <a:r>
              <a:rPr lang="en-CA" b="1" dirty="0" smtClean="0"/>
              <a:t>The Art of </a:t>
            </a:r>
            <a:r>
              <a:rPr lang="en-CA" b="1" smtClean="0"/>
              <a:t>Active Listening</a:t>
            </a:r>
            <a:endParaRPr lang="en-CA" b="1" dirty="0" smtClean="0"/>
          </a:p>
          <a:p>
            <a:r>
              <a:rPr lang="en-CA" b="1" dirty="0" smtClean="0"/>
              <a:t>Help Maintain Your Project Focus</a:t>
            </a:r>
          </a:p>
          <a:p>
            <a:r>
              <a:rPr lang="en-CA" b="1" dirty="0" smtClean="0"/>
              <a:t>Lead by Example</a:t>
            </a:r>
          </a:p>
          <a:p>
            <a:r>
              <a:rPr lang="en-CA" b="1" dirty="0" smtClean="0"/>
              <a:t>Getting to Know Your Team</a:t>
            </a:r>
          </a:p>
          <a:p>
            <a:endParaRPr lang="en-CA" b="1" dirty="0" smtClean="0"/>
          </a:p>
          <a:p>
            <a:r>
              <a:rPr lang="en-CA" b="1" dirty="0" smtClean="0"/>
              <a:t>10 minutes then present.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99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97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Brainstorm—what is your definition of leadership?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227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friendliness--a simple thank you and smile goes a 1,000 miles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understanding--everyone makes mistakes 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fairness--equal treatment, equal opportunity 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be creative, avoid boredom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665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Is your plan practical and achievable?</a:t>
            </a:r>
          </a:p>
          <a:p>
            <a:endParaRPr lang="en-CA" b="1" dirty="0" smtClean="0"/>
          </a:p>
          <a:p>
            <a:r>
              <a:rPr lang="en-CA" b="1" dirty="0" smtClean="0"/>
              <a:t>Have adequate resources been provided?</a:t>
            </a:r>
          </a:p>
          <a:p>
            <a:endParaRPr lang="en-CA" b="1" dirty="0" smtClean="0"/>
          </a:p>
          <a:p>
            <a:r>
              <a:rPr lang="en-CA" b="1" dirty="0" smtClean="0"/>
              <a:t>Do you have clearly assigned responsibilities and timelines? 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581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92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" b="1" dirty="0" smtClean="0"/>
              <a:t>Tips: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/>
              <a:t>focus on speaker, avoid distractions, avoid mentally preparing rebuttals 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/>
              <a:t>Body language critical. Posture, crossed arms, smile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/>
              <a:t>summarize what you heard. Ask questions.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 dirty="0" smtClean="0"/>
              <a:t>Allow them to finish! Avoid counterarguments. </a:t>
            </a:r>
          </a:p>
          <a:p>
            <a:endParaRPr lang="en" b="1" dirty="0" smtClean="0"/>
          </a:p>
          <a:p>
            <a:r>
              <a:rPr lang="en-CA" b="1" dirty="0" smtClean="0"/>
              <a:t>Active Listening Exercise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411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be aware of expectations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be creative--avoid boredom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provide on-going recognition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delegate responsibilities--share the work, share the pride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200" b="1" dirty="0" smtClean="0"/>
              <a:t>ensure clear expectations--responsibility, resources, timelines </a:t>
            </a:r>
          </a:p>
          <a:p>
            <a:endParaRPr lang="en-CA" dirty="0" smtClean="0"/>
          </a:p>
          <a:p>
            <a:r>
              <a:rPr lang="en-CA" b="1" dirty="0" smtClean="0"/>
              <a:t>Discussion Point: what tools and tips would you use to resolve problems? </a:t>
            </a:r>
          </a:p>
          <a:p>
            <a:endParaRPr lang="en-CA" b="1" dirty="0" smtClean="0"/>
          </a:p>
          <a:p>
            <a:r>
              <a:rPr lang="en-CA" b="1" dirty="0" smtClean="0"/>
              <a:t>Video: show animation video. 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66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08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dirty="0" smtClean="0"/>
              <a:t>Crisis Management Exercise—10 minutes then present.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001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9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leader is a person who influences a group of people towards a specific result. </a:t>
            </a:r>
          </a:p>
          <a:p>
            <a:endParaRPr lang="en-US" b="1" dirty="0" smtClean="0"/>
          </a:p>
          <a:p>
            <a:r>
              <a:rPr lang="en-US" b="1" dirty="0" smtClean="0"/>
              <a:t>Leadership </a:t>
            </a:r>
            <a:r>
              <a:rPr lang="en-US" b="1" u="sng" dirty="0" smtClean="0"/>
              <a:t>is not</a:t>
            </a:r>
            <a:r>
              <a:rPr lang="en-US" b="1" dirty="0" smtClean="0"/>
              <a:t> dependent on title or formal authority</a:t>
            </a:r>
          </a:p>
          <a:p>
            <a:endParaRPr lang="en-CA" b="1" dirty="0" smtClean="0"/>
          </a:p>
          <a:p>
            <a:r>
              <a:rPr lang="en-CA" b="1" dirty="0" smtClean="0"/>
              <a:t>Exercise: Identify the 5 most important leadership traits. 5 minutes on flipchart. Examples--Influential, Trusted.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1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2524-688B-4629-9AD3-FE42C79913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Have different participants read each statement as ask them what it means to them. Probe others.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 other words, </a:t>
            </a:r>
            <a:r>
              <a:rPr lang="en-US" sz="1200" b="1" i="1" dirty="0" smtClean="0"/>
              <a:t>how many</a:t>
            </a:r>
            <a:r>
              <a:rPr lang="en-US" sz="1200" b="1" dirty="0" smtClean="0"/>
              <a:t> people a leader influences or </a:t>
            </a:r>
            <a:r>
              <a:rPr lang="en-US" sz="1200" b="1" i="1" dirty="0" smtClean="0"/>
              <a:t>how much</a:t>
            </a:r>
            <a:r>
              <a:rPr lang="en-US" sz="1200" b="1" dirty="0" smtClean="0"/>
              <a:t> power he or she has is less significant than </a:t>
            </a:r>
            <a:r>
              <a:rPr lang="en-US" sz="1200" b="1" i="1" dirty="0" smtClean="0"/>
              <a:t>what</a:t>
            </a:r>
            <a:r>
              <a:rPr lang="en-US" sz="1200" b="1" dirty="0" smtClean="0"/>
              <a:t> she or he is able to achieve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Let’s talk now about the difference between being a leader vs a manager. </a:t>
            </a:r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97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82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28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Team Exercise: Complete the management vs leadership questionnaire</a:t>
            </a:r>
            <a:r>
              <a:rPr lang="en-CA" dirty="0" smtClean="0"/>
              <a:t>. </a:t>
            </a:r>
            <a:r>
              <a:rPr lang="en-CA" b="1" dirty="0" smtClean="0"/>
              <a:t>5 minutes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b="1" dirty="0" smtClean="0"/>
              <a:t>Review Outcomes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55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There are more than 250 definitions of leadership, based on decades of research</a:t>
            </a:r>
          </a:p>
          <a:p>
            <a:endParaRPr lang="en-US" b="1" dirty="0" smtClean="0"/>
          </a:p>
          <a:p>
            <a:r>
              <a:rPr lang="en-US" b="1" dirty="0" smtClean="0"/>
              <a:t>There are as many </a:t>
            </a:r>
            <a:r>
              <a:rPr lang="en-US" b="1" u="sng" dirty="0" smtClean="0"/>
              <a:t>opinions</a:t>
            </a:r>
            <a:r>
              <a:rPr lang="en-US" b="1" dirty="0" smtClean="0"/>
              <a:t> about what makes a good leader as there are </a:t>
            </a:r>
            <a:r>
              <a:rPr lang="en-US" b="1" u="sng" dirty="0" smtClean="0"/>
              <a:t>definitions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There is some common language to describe leadership characteristics, but it is not universal and can vary significantly</a:t>
            </a:r>
          </a:p>
          <a:p>
            <a:endParaRPr lang="en-US" b="1" dirty="0" smtClean="0"/>
          </a:p>
          <a:p>
            <a:r>
              <a:rPr lang="en-US" b="1" dirty="0" smtClean="0"/>
              <a:t>The questions remain:</a:t>
            </a:r>
          </a:p>
          <a:p>
            <a:pPr lvl="1"/>
            <a:r>
              <a:rPr lang="en-US" b="1" dirty="0" smtClean="0"/>
              <a:t>What characteristics are part of leadership?</a:t>
            </a:r>
          </a:p>
          <a:p>
            <a:pPr lvl="1"/>
            <a:r>
              <a:rPr lang="en-US" b="1" dirty="0" smtClean="0"/>
              <a:t>Are good leader born, are they shaped by their experiences, or both?</a:t>
            </a:r>
          </a:p>
          <a:p>
            <a:pPr lvl="1"/>
            <a:r>
              <a:rPr lang="en-US" b="1" dirty="0" smtClean="0"/>
              <a:t>What makes an </a:t>
            </a:r>
            <a:r>
              <a:rPr lang="en-US" b="1" u="sng" dirty="0" smtClean="0"/>
              <a:t>effective</a:t>
            </a:r>
            <a:r>
              <a:rPr lang="en-US" b="1" dirty="0" smtClean="0"/>
              <a:t> leader?</a:t>
            </a:r>
          </a:p>
          <a:p>
            <a:endParaRPr lang="en-CA" b="1" dirty="0" smtClean="0"/>
          </a:p>
          <a:p>
            <a:r>
              <a:rPr lang="en-CA" b="1" dirty="0" smtClean="0"/>
              <a:t>Discussion Point: Describe Laissez-Faire and Controlling.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5BB9-6B1B-4333-A78F-86711B6F33F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9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8CEB-F0B9-4C35-BF35-4937880C6113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73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27D1-4037-4E4E-A923-BDAECDC42BAA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91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7EE7-EB09-4CDE-BD2A-14B4212F42D8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3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0806-881B-40BB-BD6B-78075D237501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1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5542-4A9E-4317-AF16-8D0AC9B88619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50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2F0D-20B1-4427-90B6-0E19D7971C78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22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A734-C860-4718-9FF4-380ABF11AB46}" type="datetime1">
              <a:rPr lang="en-CA" smtClean="0"/>
              <a:t>2020-05-26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85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5CEA-7E9D-4DC3-B5EB-F09C2E98D200}" type="datetime1">
              <a:rPr lang="en-CA" smtClean="0"/>
              <a:t>2020-05-26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85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741-579E-467D-B429-405903A87065}" type="datetime1">
              <a:rPr lang="en-CA" smtClean="0"/>
              <a:t>2020-05-26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02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4295-B5E9-4766-ADCB-B25F073BEFF7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2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3EB8-1E09-4C23-997F-A25C7034CC79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2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A500-9A16-4D60-B3C7-E2387C3DB140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FFA0-029C-4357-ABDB-D26BF524F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0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3221641"/>
            <a:ext cx="9144000" cy="1088735"/>
          </a:xfrm>
        </p:spPr>
        <p:txBody>
          <a:bodyPr>
            <a:noAutofit/>
          </a:bodyPr>
          <a:lstStyle/>
          <a:p>
            <a:pPr algn="l"/>
            <a:r>
              <a:rPr lang="en-CA" sz="8000" b="1" dirty="0" smtClean="0"/>
              <a:t>Leadership</a:t>
            </a:r>
            <a:endParaRPr lang="en-CA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031" y="4310376"/>
            <a:ext cx="9144000" cy="1655762"/>
          </a:xfrm>
        </p:spPr>
        <p:txBody>
          <a:bodyPr/>
          <a:lstStyle/>
          <a:p>
            <a:pPr algn="l"/>
            <a:r>
              <a:rPr lang="en-CA" dirty="0" smtClean="0"/>
              <a:t>May 2018</a:t>
            </a:r>
          </a:p>
          <a:p>
            <a:pPr algn="l"/>
            <a:r>
              <a:rPr lang="en-CA" dirty="0" smtClean="0"/>
              <a:t>Jeff Fox and Shannon O’Connell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1" y="225336"/>
            <a:ext cx="9144000" cy="29626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67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Laissez-Faire vs Controlling</a:t>
            </a:r>
            <a:endParaRPr lang="en-CA" sz="6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6548196"/>
              </p:ext>
            </p:extLst>
          </p:nvPr>
        </p:nvGraphicFramePr>
        <p:xfrm>
          <a:off x="838200" y="1690688"/>
          <a:ext cx="10515600" cy="502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6876" y="3667630"/>
            <a:ext cx="29969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 u="sng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Controlling</a:t>
            </a:r>
            <a:r>
              <a:rPr lang="en-IE" sz="32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leaders seek to be involved in all aspects of a group’s performance</a:t>
            </a:r>
            <a:endParaRPr lang="en-GB" sz="32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29352" y="3667630"/>
            <a:ext cx="2667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 u="sng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Laissez-Faire</a:t>
            </a:r>
            <a:r>
              <a:rPr lang="en-IE" sz="3200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leaders avoid interfering in a group’s performance</a:t>
            </a:r>
            <a:endParaRPr lang="en-GB" sz="32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63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Situational Leadership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226"/>
              </p:ext>
            </p:extLst>
          </p:nvPr>
        </p:nvGraphicFramePr>
        <p:xfrm>
          <a:off x="1676400" y="1249456"/>
          <a:ext cx="8763000" cy="545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5400000">
            <a:off x="8134780" y="3523822"/>
            <a:ext cx="321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Consulting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16288" y="325091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Authoritative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A86-9556-46AF-B5B9-1D70A7F3AD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IE" sz="6000" b="1" dirty="0" smtClean="0"/>
              <a:t>Situational Leadership</a:t>
            </a:r>
            <a:endParaRPr lang="en-GB" sz="6000" b="1" dirty="0" smtClean="0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52625" y="5572126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Authoritative</a:t>
            </a:r>
            <a:endParaRPr lang="en-GB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8001000" y="2143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Consulting</a:t>
            </a:r>
            <a:endParaRPr lang="en-GB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1952626" y="2667000"/>
            <a:ext cx="7929563" cy="281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>
            <a:off x="1952626" y="2643188"/>
            <a:ext cx="7929563" cy="285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2095501" y="478631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7030A0"/>
                </a:solidFill>
              </a:rPr>
              <a:t>Directing</a:t>
            </a:r>
          </a:p>
        </p:txBody>
      </p:sp>
      <p:sp>
        <p:nvSpPr>
          <p:cNvPr id="61448" name="TextBox 7"/>
          <p:cNvSpPr txBox="1">
            <a:spLocks noChangeArrowheads="1"/>
          </p:cNvSpPr>
          <p:nvPr/>
        </p:nvSpPr>
        <p:spPr bwMode="auto">
          <a:xfrm>
            <a:off x="4167188" y="4143376"/>
            <a:ext cx="1750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Guiding or Coaching</a:t>
            </a:r>
          </a:p>
        </p:txBody>
      </p:sp>
      <p:sp>
        <p:nvSpPr>
          <p:cNvPr id="61449" name="TextBox 8"/>
          <p:cNvSpPr txBox="1">
            <a:spLocks noChangeArrowheads="1"/>
          </p:cNvSpPr>
          <p:nvPr/>
        </p:nvSpPr>
        <p:spPr bwMode="auto">
          <a:xfrm>
            <a:off x="5881688" y="3571876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C000"/>
                </a:solidFill>
              </a:rPr>
              <a:t>Supporting</a:t>
            </a:r>
          </a:p>
        </p:txBody>
      </p:sp>
      <p:sp>
        <p:nvSpPr>
          <p:cNvPr id="61450" name="TextBox 9"/>
          <p:cNvSpPr txBox="1">
            <a:spLocks noChangeArrowheads="1"/>
          </p:cNvSpPr>
          <p:nvPr/>
        </p:nvSpPr>
        <p:spPr bwMode="auto">
          <a:xfrm>
            <a:off x="8024814" y="3000376"/>
            <a:ext cx="178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Delegating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A86-9556-46AF-B5B9-1D70A7F3A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Transformational</a:t>
            </a:r>
            <a:endParaRPr lang="en-CA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1939204"/>
            <a:ext cx="76234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Transformational leaders</a:t>
            </a:r>
            <a:r>
              <a:rPr lang="en-US" sz="2800" dirty="0" smtClean="0"/>
              <a:t> are those who work closely with those whom they lead to achieve a higher level of morale, motivation and performance. They: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inspire team members to work for more than just self-gain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encourage the use of innovation and initiative to challenge the status quo, achieve new types of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build consensus and support for the team’s goals and 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2" y="2292823"/>
            <a:ext cx="2769358" cy="38623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64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47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48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6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1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032" y="3521122"/>
            <a:ext cx="10515600" cy="2228708"/>
          </a:xfrm>
        </p:spPr>
        <p:txBody>
          <a:bodyPr/>
          <a:lstStyle/>
          <a:p>
            <a:pPr algn="ctr"/>
            <a:r>
              <a:rPr lang="en-CA" b="1" dirty="0" smtClean="0"/>
              <a:t>Tips and Tools to be an Effective Leader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145363"/>
            <a:ext cx="7888406" cy="37442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7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Effective Communications</a:t>
            </a:r>
            <a:endParaRPr lang="en-CA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09230" y="2180467"/>
            <a:ext cx="5744570" cy="4351338"/>
          </a:xfrm>
        </p:spPr>
        <p:txBody>
          <a:bodyPr>
            <a:normAutofit lnSpcReduction="10000"/>
          </a:bodyPr>
          <a:lstStyle/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set aside your authority--create atmosphere of partnership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focus on areas of agreement at the beginning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promote a culture of constructive dissent where you disagree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disagreements are simply a difference of opinion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thank people for their contributions and ideas</a:t>
            </a:r>
          </a:p>
          <a:p>
            <a:endParaRPr lang="en-CA" dirty="0"/>
          </a:p>
        </p:txBody>
      </p:sp>
      <p:pic>
        <p:nvPicPr>
          <p:cNvPr id="7" name="Shape 61"/>
          <p:cNvPicPr preferRelativeResize="0"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1" y="1951630"/>
            <a:ext cx="4614862" cy="42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0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Session Agenda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What is Leadership?</a:t>
            </a:r>
          </a:p>
          <a:p>
            <a:r>
              <a:rPr lang="en-CA" sz="3600" dirty="0" smtClean="0"/>
              <a:t>Leadership  vs Management</a:t>
            </a:r>
          </a:p>
          <a:p>
            <a:r>
              <a:rPr lang="en-CA" sz="3600" dirty="0" smtClean="0"/>
              <a:t>Leadership Styles</a:t>
            </a:r>
          </a:p>
          <a:p>
            <a:r>
              <a:rPr lang="en-CA" sz="3600" dirty="0"/>
              <a:t>L</a:t>
            </a:r>
            <a:r>
              <a:rPr lang="en-CA" sz="3600" dirty="0" smtClean="0"/>
              <a:t>eadership Tips and Tools</a:t>
            </a:r>
          </a:p>
          <a:p>
            <a:r>
              <a:rPr lang="en-CA" sz="3600" dirty="0" smtClean="0"/>
              <a:t>Crisis Management</a:t>
            </a: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1944710"/>
            <a:ext cx="4237150" cy="379013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922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Building Your Team</a:t>
            </a:r>
            <a:endParaRPr lang="en-CA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be aware of expectations</a:t>
            </a:r>
          </a:p>
          <a:p>
            <a:pPr marL="45720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ensure clear directions--responsibility, resources, timelines 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integrity—group goals vs personal gain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provide on-going recognition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delegate responsibilities--share the work, share the pride</a:t>
            </a:r>
          </a:p>
          <a:p>
            <a:endParaRPr lang="en-CA" dirty="0"/>
          </a:p>
        </p:txBody>
      </p:sp>
      <p:pic>
        <p:nvPicPr>
          <p:cNvPr id="5" name="Shape 74"/>
          <p:cNvPicPr preferRelativeResize="0"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12587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33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Help Maintain Your Project Focus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periodically remind everyone of your group’s purpose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provide encouragement and motivation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Maximize inclusion in discussions and decisions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CA" dirty="0" smtClean="0"/>
              <a:t>P</a:t>
            </a:r>
            <a:r>
              <a:rPr lang="en" dirty="0" smtClean="0"/>
              <a:t>ro-actively resolve differences and disagreements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celebrate progress 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978925"/>
            <a:ext cx="4790364" cy="405338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25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Lead By Example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take the initiative--set the example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offer help and information--mentor and support others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ask for advice if you need it--don’t be afraid to admit when you need help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be energetic, decisive and enthusiastic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dirty="0" smtClean="0"/>
              <a:t>know when and how to say no--understand your capacities and time limits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04" y="1825625"/>
            <a:ext cx="4958591" cy="43513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60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The Art of Active Listening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endParaRPr lang="en" b="1" dirty="0" smtClean="0"/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pay attention to what others are saying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show you are listening 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ask questions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provide feedback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avoid judgement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respond respectfully and honestly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1200" dirty="0" smtClean="0"/>
              <a:t>the respect you give is what you will receive!</a:t>
            </a:r>
          </a:p>
          <a:p>
            <a:endParaRPr lang="en" sz="3300" dirty="0" smtClean="0"/>
          </a:p>
          <a:p>
            <a:pPr lvl="0">
              <a:buNone/>
            </a:pPr>
            <a:r>
              <a:rPr lang="en" b="1" dirty="0" smtClean="0"/>
              <a:t> </a:t>
            </a:r>
          </a:p>
          <a:p>
            <a:endParaRPr lang="en" b="1" dirty="0" smtClean="0"/>
          </a:p>
          <a:p>
            <a:endParaRPr lang="en-CA" dirty="0"/>
          </a:p>
        </p:txBody>
      </p:sp>
      <p:pic>
        <p:nvPicPr>
          <p:cNvPr id="5" name="Shape 68"/>
          <p:cNvPicPr preferRelativeResize="0"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02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Get To Know Your Team</a:t>
            </a:r>
            <a:endParaRPr lang="en-CA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65278"/>
            <a:ext cx="5080000" cy="39410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everyone is different--abilities, wants, needs and purpose so get to know each person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spend as much time as possible with your team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over time become familiar with each member of your team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provide training support wherever needed</a:t>
            </a:r>
          </a:p>
          <a:p>
            <a:pPr marL="596900" indent="-457200">
              <a:buClr>
                <a:srgbClr val="000000"/>
              </a:buClr>
              <a:buSzPct val="166666"/>
            </a:pPr>
            <a:r>
              <a:rPr lang="en" dirty="0" smtClean="0"/>
              <a:t>encourage and celebrate innovation and success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65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A Guide to Resolving Problems</a:t>
            </a:r>
            <a:endParaRPr lang="en-CA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5523721" y="1842154"/>
            <a:ext cx="5626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define problem simply and clearly</a:t>
            </a:r>
          </a:p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gather relevant information and resources</a:t>
            </a:r>
          </a:p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brainstorm ideas\solutions with others</a:t>
            </a:r>
          </a:p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evaluate options and choose the best one</a:t>
            </a:r>
          </a:p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design plan to implement solution</a:t>
            </a:r>
          </a:p>
          <a:p>
            <a:pPr marL="457200" lvl="0" indent="-419100"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tx1"/>
                </a:solidFill>
              </a:rPr>
              <a:t>implement, monitor and evaluate </a:t>
            </a:r>
            <a:endParaRPr lang="en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2154"/>
            <a:ext cx="4572000" cy="39703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85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Crisis? What Crisis?</a:t>
            </a:r>
            <a:endParaRPr lang="en-CA" sz="6000" b="1" dirty="0"/>
          </a:p>
        </p:txBody>
      </p:sp>
      <p:pic>
        <p:nvPicPr>
          <p:cNvPr id="3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907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910" y="931525"/>
            <a:ext cx="3835685" cy="460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867" dirty="0">
                <a:solidFill>
                  <a:schemeClr val="bg1"/>
                </a:solidFill>
              </a:rPr>
              <a:t>“It always seems impossible until it is done.”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78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Some Say Leadership Is……</a:t>
            </a:r>
            <a:endParaRPr lang="en-CA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549254" y="2165728"/>
            <a:ext cx="6804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….. the process of social influence which maximizes the efforts of others. It is the ability to lead people towards the achievement of a goal through a clear vision.</a:t>
            </a:r>
            <a:endParaRPr lang="en-CA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5728"/>
            <a:ext cx="3610970" cy="377104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1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9" y="285750"/>
            <a:ext cx="1001745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IE" sz="6000" b="1" dirty="0" smtClean="0"/>
              <a:t>Typical Leadership Traits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0" y="1643063"/>
            <a:ext cx="4129088" cy="521493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/>
              <a:t>Charismatic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Visionary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Persuasive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Inspires </a:t>
            </a:r>
            <a:r>
              <a:rPr lang="en-US" dirty="0"/>
              <a:t>loyalty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Decisive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Intelligent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Independent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Good networker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Motivates </a:t>
            </a:r>
            <a:r>
              <a:rPr lang="en-US" dirty="0" smtClean="0"/>
              <a:t>others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Determined or Driven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69050" y="1589088"/>
            <a:ext cx="4146550" cy="5116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Flexible or Adaptable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Good </a:t>
            </a:r>
            <a:r>
              <a:rPr lang="en-US" dirty="0"/>
              <a:t>communicator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Trusted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Influential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Honest or Ethical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Strong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Likeable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Passionate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Purposeful or </a:t>
            </a:r>
            <a:r>
              <a:rPr lang="en-US" dirty="0" smtClean="0"/>
              <a:t>focused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1A86-9556-46AF-B5B9-1D70A7F3A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Effective Leaders</a:t>
            </a:r>
            <a:endParaRPr lang="en-CA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236099" y="2050408"/>
            <a:ext cx="71177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Effective leaders are those who can clearly define goals that their teams or groups need to achieve, and actually reach or obtain those goals in a reasonable amount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Effective leadership is not </a:t>
            </a:r>
            <a:r>
              <a:rPr lang="en-US" sz="2800" u="sng" dirty="0" smtClean="0"/>
              <a:t>quantitative</a:t>
            </a:r>
            <a:r>
              <a:rPr lang="en-US" sz="2800" dirty="0" smtClean="0"/>
              <a:t>, it is </a:t>
            </a:r>
            <a:r>
              <a:rPr lang="en-US" sz="2800" u="sng" dirty="0" smtClean="0"/>
              <a:t>qualitative</a:t>
            </a:r>
          </a:p>
          <a:p>
            <a:endParaRPr lang="en-US" sz="2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Modern leadership is about </a:t>
            </a:r>
            <a:r>
              <a:rPr lang="en-US" sz="2800" b="1" u="sng" dirty="0" smtClean="0"/>
              <a:t>outcomes</a:t>
            </a:r>
            <a:r>
              <a:rPr lang="en-US" sz="2800" dirty="0" smtClean="0"/>
              <a:t>: what happens as a </a:t>
            </a:r>
            <a:r>
              <a:rPr lang="en-US" sz="2800" b="1" u="sng" dirty="0" smtClean="0"/>
              <a:t>result</a:t>
            </a:r>
            <a:r>
              <a:rPr lang="en-US" sz="2800" dirty="0" smtClean="0"/>
              <a:t> of your leadership?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3" y="2183642"/>
            <a:ext cx="3089686" cy="39601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9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Leadership vs Management</a:t>
            </a:r>
            <a:endParaRPr lang="en-CA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2082253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tasks of leading and of managing are distinct yet complementary; leaders must be capable of both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11396"/>
              </p:ext>
            </p:extLst>
          </p:nvPr>
        </p:nvGraphicFramePr>
        <p:xfrm>
          <a:off x="1337480" y="3323230"/>
          <a:ext cx="9498842" cy="2895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49421"/>
                <a:gridCol w="4749421"/>
              </a:tblGrid>
              <a:tr h="531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Leaders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Manager</a:t>
                      </a:r>
                      <a:endParaRPr lang="en-US" sz="2400" dirty="0"/>
                    </a:p>
                  </a:txBody>
                  <a:tcPr/>
                </a:tc>
              </a:tr>
              <a:tr h="531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Lead people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Manage tasks</a:t>
                      </a:r>
                      <a:endParaRPr lang="en-US" sz="2400" dirty="0"/>
                    </a:p>
                  </a:txBody>
                  <a:tcPr/>
                </a:tc>
              </a:tr>
              <a:tr h="91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Have</a:t>
                      </a:r>
                      <a:r>
                        <a:rPr lang="en-US" sz="2400" baseline="0" dirty="0" smtClean="0"/>
                        <a:t> followers or supporters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Have subordinates or</a:t>
                      </a:r>
                      <a:r>
                        <a:rPr lang="en-US" sz="2400" baseline="0" dirty="0" smtClean="0"/>
                        <a:t> team members</a:t>
                      </a:r>
                      <a:endParaRPr lang="en-US" sz="2400" dirty="0"/>
                    </a:p>
                  </a:txBody>
                  <a:tcPr/>
                </a:tc>
              </a:tr>
              <a:tr h="916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Some</a:t>
                      </a:r>
                      <a:r>
                        <a:rPr lang="en-US" sz="2400" baseline="0" dirty="0" smtClean="0"/>
                        <a:t> skills come naturally, some are learned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Skills</a:t>
                      </a:r>
                      <a:r>
                        <a:rPr lang="en-US" sz="2400" baseline="0" dirty="0" smtClean="0"/>
                        <a:t> are more likely to be learned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88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Management</a:t>
            </a:r>
            <a:endParaRPr lang="en-CA" sz="6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3540" y="1780536"/>
            <a:ext cx="6019800" cy="5091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Management </a:t>
            </a:r>
            <a:r>
              <a:rPr lang="en-US" dirty="0" smtClean="0"/>
              <a:t>is about coping with complexity or bringing order to a situation.  It involves:</a:t>
            </a:r>
            <a:endParaRPr lang="en-US" sz="2000" dirty="0" smtClean="0"/>
          </a:p>
          <a:p>
            <a:pPr lvl="1"/>
            <a:r>
              <a:rPr lang="en-US" dirty="0" smtClean="0"/>
              <a:t>Planning, budgeting, organizing, staffing, controlling processes and developments, creating systems for communication and solving problems</a:t>
            </a:r>
            <a:endParaRPr lang="en-US" b="1" dirty="0" smtClean="0"/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Addressing ongoing day-to-day complexities in an organization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Managers must create a positive, supportive climate which is conducive to creative and productive work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2" y="1965278"/>
            <a:ext cx="4297908" cy="44628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55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Leadership</a:t>
            </a:r>
            <a:endParaRPr lang="en-CA" sz="6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62818" y="1819701"/>
            <a:ext cx="6890982" cy="48131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 smtClean="0"/>
              <a:t>Leadership </a:t>
            </a:r>
            <a:r>
              <a:rPr lang="en-US" sz="3000" dirty="0" smtClean="0"/>
              <a:t>is about setting direction, supporting people, coping with change and providing motivation. It involves:</a:t>
            </a:r>
          </a:p>
          <a:p>
            <a:pPr lvl="1"/>
            <a:r>
              <a:rPr lang="en-US" sz="2800" dirty="0" smtClean="0"/>
              <a:t>Motivating, coaching, empowering, building relationships, creating a shared vision and communicating that vision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2800" dirty="0" smtClean="0"/>
              <a:t>Leadership includes effectively orchestrating important change, as well as envisioning and creating a positive future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Leaders must create motivation and loyalty among team members and a desire to achieve a shared vision.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0494"/>
            <a:ext cx="3842982" cy="34961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99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Leadership Styles</a:t>
            </a:r>
            <a:endParaRPr lang="en-CA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2029619"/>
            <a:ext cx="4431684" cy="3943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75" y="2029619"/>
            <a:ext cx="5953125" cy="4351338"/>
          </a:xfrm>
        </p:spPr>
        <p:txBody>
          <a:bodyPr/>
          <a:lstStyle/>
          <a:p>
            <a:pPr marL="0" indent="0">
              <a:buClr>
                <a:srgbClr val="FFFFFF"/>
              </a:buClr>
              <a:buSzPct val="100000"/>
              <a:buNone/>
            </a:pPr>
            <a:r>
              <a:rPr lang="en" sz="6000" dirty="0" smtClean="0"/>
              <a:t>Laissez-Faire Controlling</a:t>
            </a:r>
          </a:p>
          <a:p>
            <a:pPr marL="0" indent="0">
              <a:buClr>
                <a:srgbClr val="FFFFFF"/>
              </a:buClr>
              <a:buSzPct val="100000"/>
              <a:buNone/>
            </a:pPr>
            <a:r>
              <a:rPr lang="en" sz="6000" dirty="0" smtClean="0"/>
              <a:t>Situational</a:t>
            </a:r>
          </a:p>
          <a:p>
            <a:pPr marL="0" indent="0">
              <a:buClr>
                <a:srgbClr val="FFFFFF"/>
              </a:buClr>
              <a:buSzPct val="100000"/>
              <a:buNone/>
            </a:pPr>
            <a:r>
              <a:rPr lang="en" sz="6000" dirty="0" smtClean="0"/>
              <a:t>Transformational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FFA0-029C-4357-ABDB-D26BF524FF4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52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8153</TotalTime>
  <Words>1485</Words>
  <Application>Microsoft Office PowerPoint</Application>
  <PresentationFormat>Custom</PresentationFormat>
  <Paragraphs>303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Leadership</vt:lpstr>
      <vt:lpstr>Session Agenda</vt:lpstr>
      <vt:lpstr>Some Say Leadership Is……</vt:lpstr>
      <vt:lpstr>Typical Leadership Traits</vt:lpstr>
      <vt:lpstr>Effective Leaders</vt:lpstr>
      <vt:lpstr>Leadership vs Management</vt:lpstr>
      <vt:lpstr>Management</vt:lpstr>
      <vt:lpstr>Leadership</vt:lpstr>
      <vt:lpstr>Leadership Styles</vt:lpstr>
      <vt:lpstr>Laissez-Faire vs Controlling</vt:lpstr>
      <vt:lpstr>Situational Leadership</vt:lpstr>
      <vt:lpstr>Situational Leadership</vt:lpstr>
      <vt:lpstr>Transformational</vt:lpstr>
      <vt:lpstr>PowerPoint Presentation</vt:lpstr>
      <vt:lpstr>PowerPoint Presentation</vt:lpstr>
      <vt:lpstr>PowerPoint Presentation</vt:lpstr>
      <vt:lpstr>PowerPoint Presentation</vt:lpstr>
      <vt:lpstr>Tips and Tools to be an Effective Leader</vt:lpstr>
      <vt:lpstr>Effective Communications</vt:lpstr>
      <vt:lpstr>Building Your Team</vt:lpstr>
      <vt:lpstr>Help Maintain Your Project Focus</vt:lpstr>
      <vt:lpstr>Lead By Example</vt:lpstr>
      <vt:lpstr>The Art of Active Listening</vt:lpstr>
      <vt:lpstr>Get To Know Your Team</vt:lpstr>
      <vt:lpstr>A Guide to Resolving Problems</vt:lpstr>
      <vt:lpstr>Crisis? What Crisis?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Jeff Fox</dc:creator>
  <cp:lastModifiedBy>Varnettie</cp:lastModifiedBy>
  <cp:revision>48</cp:revision>
  <cp:lastPrinted>2018-04-15T13:57:21Z</cp:lastPrinted>
  <dcterms:created xsi:type="dcterms:W3CDTF">2017-04-18T02:33:41Z</dcterms:created>
  <dcterms:modified xsi:type="dcterms:W3CDTF">2020-05-26T17:59:03Z</dcterms:modified>
</cp:coreProperties>
</file>