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7" r:id="rId3"/>
    <p:sldId id="275" r:id="rId4"/>
    <p:sldId id="274" r:id="rId5"/>
    <p:sldId id="273" r:id="rId6"/>
    <p:sldId id="258" r:id="rId7"/>
    <p:sldId id="259" r:id="rId8"/>
    <p:sldId id="260" r:id="rId9"/>
    <p:sldId id="261" r:id="rId10"/>
    <p:sldId id="262" r:id="rId11"/>
    <p:sldId id="263" r:id="rId12"/>
    <p:sldId id="264" r:id="rId13"/>
    <p:sldId id="265" r:id="rId14"/>
    <p:sldId id="266" r:id="rId15"/>
    <p:sldId id="267" r:id="rId16"/>
    <p:sldId id="276" r:id="rId17"/>
    <p:sldId id="277" r:id="rId18"/>
    <p:sldId id="268" r:id="rId19"/>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snapToGrid="0">
      <p:cViewPr>
        <p:scale>
          <a:sx n="77" d="100"/>
          <a:sy n="77" d="100"/>
        </p:scale>
        <p:origin x="-438"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FE1F55A-B59A-4205-A732-C0CB10568D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80CCA560-340C-401D-82F2-81CFDF3E06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9E0B32-24B0-4B7D-AFF1-3AE1E94F6F3B}" type="datetimeFigureOut">
              <a:rPr lang="en-US" smtClean="0"/>
              <a:t>10/13/2019</a:t>
            </a:fld>
            <a:endParaRPr lang="en-US"/>
          </a:p>
        </p:txBody>
      </p:sp>
      <p:sp>
        <p:nvSpPr>
          <p:cNvPr id="4" name="Footer Placeholder 3">
            <a:extLst>
              <a:ext uri="{FF2B5EF4-FFF2-40B4-BE49-F238E27FC236}">
                <a16:creationId xmlns:a16="http://schemas.microsoft.com/office/drawing/2014/main" xmlns="" id="{81A24B46-FCEF-4930-AB63-F8E162F7C3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EB91C399-12E5-4AA8-91CC-9660A71C29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0AEE5D-3A1F-4B17-95E6-CEDF3FD36A37}" type="slidenum">
              <a:rPr lang="en-US" smtClean="0"/>
              <a:t>‹#›</a:t>
            </a:fld>
            <a:endParaRPr lang="en-US"/>
          </a:p>
        </p:txBody>
      </p:sp>
    </p:spTree>
    <p:extLst>
      <p:ext uri="{BB962C8B-B14F-4D97-AF65-F5344CB8AC3E}">
        <p14:creationId xmlns:p14="http://schemas.microsoft.com/office/powerpoint/2010/main" val="3006428075"/>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89D4AA-8CF4-47CA-B801-A511E3F8EE59}" type="datetimeFigureOut">
              <a:rPr lang="en-US" smtClean="0"/>
              <a:t>10/13/2019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0E2C0-2F7A-44BB-91F8-97F9E7325B05}" type="slidenum">
              <a:rPr lang="en-US" smtClean="0"/>
              <a:t>‹#›</a:t>
            </a:fld>
            <a:endParaRPr lang="en-US"/>
          </a:p>
        </p:txBody>
      </p:sp>
    </p:spTree>
    <p:extLst>
      <p:ext uri="{BB962C8B-B14F-4D97-AF65-F5344CB8AC3E}">
        <p14:creationId xmlns:p14="http://schemas.microsoft.com/office/powerpoint/2010/main" val="1680540923"/>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CE222-DA78-46B7-88E3-73DE94682289}"/>
              </a:ext>
            </a:extLst>
          </p:cNvPr>
          <p:cNvSpPr>
            <a:spLocks noGrp="1"/>
          </p:cNvSpPr>
          <p:nvPr>
            <p:ph type="ctrTitle"/>
          </p:nvPr>
        </p:nvSpPr>
        <p:spPr>
          <a:xfrm>
            <a:off x="1524000" y="819321"/>
            <a:ext cx="9144000" cy="1406843"/>
          </a:xfrm>
        </p:spPr>
        <p:txBody>
          <a:bodyPr anchor="b">
            <a:normAutofit/>
          </a:bodyPr>
          <a:lstStyle>
            <a:lvl1pPr algn="ctr">
              <a:defRPr sz="3200" b="1" baseline="30000">
                <a:solidFill>
                  <a:srgbClr val="740000"/>
                </a:solidFill>
                <a:latin typeface="+mn-lt"/>
              </a:defRPr>
            </a:lvl1pPr>
          </a:lstStyle>
          <a:p>
            <a:endParaRPr lang="en-US" dirty="0"/>
          </a:p>
        </p:txBody>
      </p:sp>
      <p:sp>
        <p:nvSpPr>
          <p:cNvPr id="3" name="Subtitle 2">
            <a:extLst>
              <a:ext uri="{FF2B5EF4-FFF2-40B4-BE49-F238E27FC236}">
                <a16:creationId xmlns:a16="http://schemas.microsoft.com/office/drawing/2014/main" xmlns="" id="{54C278B3-B71A-4F29-97CE-41926D492C20}"/>
              </a:ext>
            </a:extLst>
          </p:cNvPr>
          <p:cNvSpPr>
            <a:spLocks noGrp="1"/>
          </p:cNvSpPr>
          <p:nvPr>
            <p:ph type="subTitle" idx="1"/>
          </p:nvPr>
        </p:nvSpPr>
        <p:spPr>
          <a:xfrm>
            <a:off x="1524000" y="3242962"/>
            <a:ext cx="9144000" cy="698863"/>
          </a:xfrm>
        </p:spPr>
        <p:txBody>
          <a:bodyPr/>
          <a:lstStyle>
            <a:lvl1pPr marL="0" indent="0" algn="ctr">
              <a:buNone/>
              <a:defRPr sz="2400" b="1" i="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5" name="Footer Placeholder 4">
            <a:extLst>
              <a:ext uri="{FF2B5EF4-FFF2-40B4-BE49-F238E27FC236}">
                <a16:creationId xmlns:a16="http://schemas.microsoft.com/office/drawing/2014/main" xmlns="" id="{3E0CA227-0986-4ACF-A532-77030145D546}"/>
              </a:ext>
            </a:extLst>
          </p:cNvPr>
          <p:cNvSpPr>
            <a:spLocks noGrp="1"/>
          </p:cNvSpPr>
          <p:nvPr>
            <p:ph type="ftr" sz="quarter" idx="11"/>
          </p:nvPr>
        </p:nvSpPr>
        <p:spPr/>
        <p:txBody>
          <a:bodyPr/>
          <a:lstStyle/>
          <a:p>
            <a:r>
              <a:rPr lang="en-US" dirty="0"/>
              <a:t>Presented By:                                                                             </a:t>
            </a:r>
            <a:r>
              <a:rPr lang="en-US" dirty="0">
                <a:solidFill>
                  <a:srgbClr val="740000"/>
                </a:solidFill>
              </a:rPr>
              <a:t>ECOWAS Volunteers in Liberia</a:t>
            </a:r>
          </a:p>
        </p:txBody>
      </p:sp>
      <p:sp>
        <p:nvSpPr>
          <p:cNvPr id="6" name="Slide Number Placeholder 5">
            <a:extLst>
              <a:ext uri="{FF2B5EF4-FFF2-40B4-BE49-F238E27FC236}">
                <a16:creationId xmlns:a16="http://schemas.microsoft.com/office/drawing/2014/main" xmlns="" id="{7DE387FD-F8C0-48E0-AD27-DDBB6FC009E4}"/>
              </a:ext>
            </a:extLst>
          </p:cNvPr>
          <p:cNvSpPr>
            <a:spLocks noGrp="1"/>
          </p:cNvSpPr>
          <p:nvPr>
            <p:ph type="sldNum" sz="quarter" idx="12"/>
          </p:nvPr>
        </p:nvSpPr>
        <p:spPr/>
        <p:txBody>
          <a:bodyPr/>
          <a:lstStyle/>
          <a:p>
            <a:endParaRPr lang="en-US" dirty="0"/>
          </a:p>
        </p:txBody>
      </p:sp>
      <p:sp>
        <p:nvSpPr>
          <p:cNvPr id="7" name="TextBox 6">
            <a:extLst>
              <a:ext uri="{FF2B5EF4-FFF2-40B4-BE49-F238E27FC236}">
                <a16:creationId xmlns:a16="http://schemas.microsoft.com/office/drawing/2014/main" xmlns="" id="{539716D3-25EC-41E9-B699-189A9B51DACC}"/>
              </a:ext>
            </a:extLst>
          </p:cNvPr>
          <p:cNvSpPr txBox="1"/>
          <p:nvPr userDrawn="1"/>
        </p:nvSpPr>
        <p:spPr>
          <a:xfrm>
            <a:off x="4357095" y="5210424"/>
            <a:ext cx="3477812" cy="369332"/>
          </a:xfrm>
          <a:prstGeom prst="rect">
            <a:avLst/>
          </a:prstGeom>
          <a:noFill/>
        </p:spPr>
        <p:txBody>
          <a:bodyPr wrap="none" rtlCol="0">
            <a:spAutoFit/>
          </a:bodyPr>
          <a:lstStyle/>
          <a:p>
            <a:r>
              <a:rPr lang="en-US" b="1" dirty="0"/>
              <a:t>Date: 14</a:t>
            </a:r>
            <a:r>
              <a:rPr lang="en-US" b="1" baseline="30000" dirty="0"/>
              <a:t>th</a:t>
            </a:r>
            <a:r>
              <a:rPr lang="en-US" b="1" dirty="0"/>
              <a:t> – 15</a:t>
            </a:r>
            <a:r>
              <a:rPr lang="en-US" b="1" baseline="30000" dirty="0"/>
              <a:t>th</a:t>
            </a:r>
            <a:r>
              <a:rPr lang="en-US" b="1" dirty="0"/>
              <a:t> October, 2019</a:t>
            </a:r>
          </a:p>
        </p:txBody>
      </p:sp>
      <p:pic>
        <p:nvPicPr>
          <p:cNvPr id="8" name="Picture 7">
            <a:extLst>
              <a:ext uri="{FF2B5EF4-FFF2-40B4-BE49-F238E27FC236}">
                <a16:creationId xmlns:a16="http://schemas.microsoft.com/office/drawing/2014/main" xmlns="" id="{3DD7EB64-832B-4319-BBB2-110FCA0A307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 t="26313" r="3131" b="21666"/>
          <a:stretch/>
        </p:blipFill>
        <p:spPr>
          <a:xfrm rot="16200000">
            <a:off x="-2958734" y="2958734"/>
            <a:ext cx="6857995" cy="940525"/>
          </a:xfrm>
          <a:prstGeom prst="rect">
            <a:avLst/>
          </a:prstGeom>
        </p:spPr>
      </p:pic>
      <p:pic>
        <p:nvPicPr>
          <p:cNvPr id="9" name="Picture 8">
            <a:extLst>
              <a:ext uri="{FF2B5EF4-FFF2-40B4-BE49-F238E27FC236}">
                <a16:creationId xmlns:a16="http://schemas.microsoft.com/office/drawing/2014/main" xmlns="" id="{E78A8C52-8205-4233-BA7F-75F5AC4DE8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 t="26313" r="3131" b="21666"/>
          <a:stretch/>
        </p:blipFill>
        <p:spPr>
          <a:xfrm rot="5400000" flipH="1">
            <a:off x="8292740" y="2958733"/>
            <a:ext cx="6857995" cy="940525"/>
          </a:xfrm>
          <a:prstGeom prst="rect">
            <a:avLst/>
          </a:prstGeom>
        </p:spPr>
      </p:pic>
    </p:spTree>
    <p:extLst>
      <p:ext uri="{BB962C8B-B14F-4D97-AF65-F5344CB8AC3E}">
        <p14:creationId xmlns:p14="http://schemas.microsoft.com/office/powerpoint/2010/main" val="3517700607"/>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31FD27-3F60-461E-8CC2-75EF773895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7D2EEFF-1C16-43F9-8919-EF541DFE1A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D29FCFF-BED0-43AE-8483-D4BCD60EA39E}"/>
              </a:ext>
            </a:extLst>
          </p:cNvPr>
          <p:cNvSpPr>
            <a:spLocks noGrp="1"/>
          </p:cNvSpPr>
          <p:nvPr>
            <p:ph type="dt" sz="half" idx="10"/>
          </p:nvPr>
        </p:nvSpPr>
        <p:spPr/>
        <p:txBody>
          <a:bodyPr/>
          <a:lstStyle/>
          <a:p>
            <a:fld id="{F6BB7F26-230F-4E42-B351-2E27C3E9A8B7}" type="datetime1">
              <a:rPr lang="en-US" smtClean="0"/>
              <a:t>10/13/2019</a:t>
            </a:fld>
            <a:endParaRPr lang="en-US"/>
          </a:p>
        </p:txBody>
      </p:sp>
      <p:sp>
        <p:nvSpPr>
          <p:cNvPr id="5" name="Footer Placeholder 4">
            <a:extLst>
              <a:ext uri="{FF2B5EF4-FFF2-40B4-BE49-F238E27FC236}">
                <a16:creationId xmlns:a16="http://schemas.microsoft.com/office/drawing/2014/main" xmlns="" id="{3B8F69F8-894B-4046-8BFA-E4EF7945BD2C}"/>
              </a:ext>
            </a:extLst>
          </p:cNvPr>
          <p:cNvSpPr>
            <a:spLocks noGrp="1"/>
          </p:cNvSpPr>
          <p:nvPr>
            <p:ph type="ftr" sz="quarter" idx="11"/>
          </p:nvPr>
        </p:nvSpPr>
        <p:spPr/>
        <p:txBody>
          <a:bodyPr/>
          <a:lstStyle/>
          <a:p>
            <a:r>
              <a:rPr lang="en-US"/>
              <a:t>Presented By:                                                                             ECOWAS Volunteers in Liberia</a:t>
            </a:r>
          </a:p>
        </p:txBody>
      </p:sp>
      <p:sp>
        <p:nvSpPr>
          <p:cNvPr id="6" name="Slide Number Placeholder 5">
            <a:extLst>
              <a:ext uri="{FF2B5EF4-FFF2-40B4-BE49-F238E27FC236}">
                <a16:creationId xmlns:a16="http://schemas.microsoft.com/office/drawing/2014/main" xmlns="" id="{F9177C0E-FB93-4107-BE9C-F57C2FE17E04}"/>
              </a:ext>
            </a:extLst>
          </p:cNvPr>
          <p:cNvSpPr>
            <a:spLocks noGrp="1"/>
          </p:cNvSpPr>
          <p:nvPr>
            <p:ph type="sldNum" sz="quarter" idx="12"/>
          </p:nvPr>
        </p:nvSpPr>
        <p:spPr/>
        <p:txBody>
          <a:bodyPr/>
          <a:lstStyle/>
          <a:p>
            <a:fld id="{EBFA0C39-1C2F-40E7-A4AA-FEF3CFEB09D4}" type="slidenum">
              <a:rPr lang="en-US" smtClean="0"/>
              <a:t>‹#›</a:t>
            </a:fld>
            <a:endParaRPr lang="en-US"/>
          </a:p>
        </p:txBody>
      </p:sp>
    </p:spTree>
    <p:extLst>
      <p:ext uri="{BB962C8B-B14F-4D97-AF65-F5344CB8AC3E}">
        <p14:creationId xmlns:p14="http://schemas.microsoft.com/office/powerpoint/2010/main" val="1216948665"/>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6C938D-7F87-4BB2-A175-53331F4A7E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1173C4-D0EB-4A1F-856B-FCAD8F828D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FEAC0F-DD57-4DE5-8D8E-DCF0E119B280}"/>
              </a:ext>
            </a:extLst>
          </p:cNvPr>
          <p:cNvSpPr>
            <a:spLocks noGrp="1"/>
          </p:cNvSpPr>
          <p:nvPr>
            <p:ph type="dt" sz="half" idx="10"/>
          </p:nvPr>
        </p:nvSpPr>
        <p:spPr/>
        <p:txBody>
          <a:bodyPr/>
          <a:lstStyle/>
          <a:p>
            <a:fld id="{BF5C7673-6E11-453C-B91E-73DD0F39780F}" type="datetime1">
              <a:rPr lang="en-US" smtClean="0"/>
              <a:t>10/13/2019</a:t>
            </a:fld>
            <a:endParaRPr lang="en-US"/>
          </a:p>
        </p:txBody>
      </p:sp>
      <p:sp>
        <p:nvSpPr>
          <p:cNvPr id="5" name="Footer Placeholder 4">
            <a:extLst>
              <a:ext uri="{FF2B5EF4-FFF2-40B4-BE49-F238E27FC236}">
                <a16:creationId xmlns:a16="http://schemas.microsoft.com/office/drawing/2014/main" xmlns="" id="{702E5CB1-5559-40D8-BD04-97E05C45F32C}"/>
              </a:ext>
            </a:extLst>
          </p:cNvPr>
          <p:cNvSpPr>
            <a:spLocks noGrp="1"/>
          </p:cNvSpPr>
          <p:nvPr>
            <p:ph type="ftr" sz="quarter" idx="11"/>
          </p:nvPr>
        </p:nvSpPr>
        <p:spPr/>
        <p:txBody>
          <a:bodyPr/>
          <a:lstStyle/>
          <a:p>
            <a:r>
              <a:rPr lang="en-US"/>
              <a:t>Presented By:                                                                             ECOWAS Volunteers in Liberia</a:t>
            </a:r>
          </a:p>
        </p:txBody>
      </p:sp>
      <p:sp>
        <p:nvSpPr>
          <p:cNvPr id="6" name="Slide Number Placeholder 5">
            <a:extLst>
              <a:ext uri="{FF2B5EF4-FFF2-40B4-BE49-F238E27FC236}">
                <a16:creationId xmlns:a16="http://schemas.microsoft.com/office/drawing/2014/main" xmlns="" id="{A49C1FFB-F431-4F15-A104-329302BE0668}"/>
              </a:ext>
            </a:extLst>
          </p:cNvPr>
          <p:cNvSpPr>
            <a:spLocks noGrp="1"/>
          </p:cNvSpPr>
          <p:nvPr>
            <p:ph type="sldNum" sz="quarter" idx="12"/>
          </p:nvPr>
        </p:nvSpPr>
        <p:spPr/>
        <p:txBody>
          <a:bodyPr/>
          <a:lstStyle/>
          <a:p>
            <a:fld id="{EBFA0C39-1C2F-40E7-A4AA-FEF3CFEB09D4}" type="slidenum">
              <a:rPr lang="en-US" smtClean="0"/>
              <a:t>‹#›</a:t>
            </a:fld>
            <a:endParaRPr lang="en-US"/>
          </a:p>
        </p:txBody>
      </p:sp>
    </p:spTree>
    <p:extLst>
      <p:ext uri="{BB962C8B-B14F-4D97-AF65-F5344CB8AC3E}">
        <p14:creationId xmlns:p14="http://schemas.microsoft.com/office/powerpoint/2010/main" val="3405376840"/>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B93DA-A182-465E-9D8D-8CC2B78622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1D8C8CA-671E-42DA-8394-3C81CAB900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A0A650-C533-4537-B7CE-4775FA8B963C}"/>
              </a:ext>
            </a:extLst>
          </p:cNvPr>
          <p:cNvSpPr>
            <a:spLocks noGrp="1"/>
          </p:cNvSpPr>
          <p:nvPr>
            <p:ph type="dt" sz="half" idx="10"/>
          </p:nvPr>
        </p:nvSpPr>
        <p:spPr/>
        <p:txBody>
          <a:bodyPr/>
          <a:lstStyle/>
          <a:p>
            <a:fld id="{FC2878E2-5587-4BE0-A352-758F3D1705BF}" type="datetime1">
              <a:rPr lang="en-US" smtClean="0"/>
              <a:t>10/13/2019</a:t>
            </a:fld>
            <a:endParaRPr lang="en-US"/>
          </a:p>
        </p:txBody>
      </p:sp>
      <p:sp>
        <p:nvSpPr>
          <p:cNvPr id="5" name="Footer Placeholder 4">
            <a:extLst>
              <a:ext uri="{FF2B5EF4-FFF2-40B4-BE49-F238E27FC236}">
                <a16:creationId xmlns:a16="http://schemas.microsoft.com/office/drawing/2014/main" xmlns="" id="{11961B1D-979C-45D8-83B5-A211A269FC49}"/>
              </a:ext>
            </a:extLst>
          </p:cNvPr>
          <p:cNvSpPr>
            <a:spLocks noGrp="1"/>
          </p:cNvSpPr>
          <p:nvPr>
            <p:ph type="ftr" sz="quarter" idx="11"/>
          </p:nvPr>
        </p:nvSpPr>
        <p:spPr/>
        <p:txBody>
          <a:bodyPr/>
          <a:lstStyle/>
          <a:p>
            <a:r>
              <a:rPr lang="en-US"/>
              <a:t>Presented By:                                                                             ECOWAS Volunteers in Liberia</a:t>
            </a:r>
          </a:p>
        </p:txBody>
      </p:sp>
      <p:sp>
        <p:nvSpPr>
          <p:cNvPr id="6" name="Slide Number Placeholder 5">
            <a:extLst>
              <a:ext uri="{FF2B5EF4-FFF2-40B4-BE49-F238E27FC236}">
                <a16:creationId xmlns:a16="http://schemas.microsoft.com/office/drawing/2014/main" xmlns="" id="{675A91B4-CAFC-4F3A-AB42-3B5160295BEF}"/>
              </a:ext>
            </a:extLst>
          </p:cNvPr>
          <p:cNvSpPr>
            <a:spLocks noGrp="1"/>
          </p:cNvSpPr>
          <p:nvPr>
            <p:ph type="sldNum" sz="quarter" idx="12"/>
          </p:nvPr>
        </p:nvSpPr>
        <p:spPr/>
        <p:txBody>
          <a:bodyPr/>
          <a:lstStyle/>
          <a:p>
            <a:fld id="{EBFA0C39-1C2F-40E7-A4AA-FEF3CFEB09D4}" type="slidenum">
              <a:rPr lang="en-US" smtClean="0"/>
              <a:t>‹#›</a:t>
            </a:fld>
            <a:endParaRPr lang="en-US"/>
          </a:p>
        </p:txBody>
      </p:sp>
    </p:spTree>
    <p:extLst>
      <p:ext uri="{BB962C8B-B14F-4D97-AF65-F5344CB8AC3E}">
        <p14:creationId xmlns:p14="http://schemas.microsoft.com/office/powerpoint/2010/main" val="2790887453"/>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064B3-1113-48B5-9416-D66D37C6F4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3DA4BEF-352A-4A58-B7C6-7DF1F4FA33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1388B0C-6EA3-4C77-8965-B7C493AA5BC4}"/>
              </a:ext>
            </a:extLst>
          </p:cNvPr>
          <p:cNvSpPr>
            <a:spLocks noGrp="1"/>
          </p:cNvSpPr>
          <p:nvPr>
            <p:ph type="dt" sz="half" idx="10"/>
          </p:nvPr>
        </p:nvSpPr>
        <p:spPr/>
        <p:txBody>
          <a:bodyPr/>
          <a:lstStyle/>
          <a:p>
            <a:fld id="{9D9761E0-200B-4B97-AA10-331FC06BB4FF}" type="datetime1">
              <a:rPr lang="en-US" smtClean="0"/>
              <a:t>10/13/2019</a:t>
            </a:fld>
            <a:endParaRPr lang="en-US"/>
          </a:p>
        </p:txBody>
      </p:sp>
      <p:sp>
        <p:nvSpPr>
          <p:cNvPr id="5" name="Footer Placeholder 4">
            <a:extLst>
              <a:ext uri="{FF2B5EF4-FFF2-40B4-BE49-F238E27FC236}">
                <a16:creationId xmlns:a16="http://schemas.microsoft.com/office/drawing/2014/main" xmlns="" id="{EC4A22A7-DBC3-4000-81AF-FFB308C4AA87}"/>
              </a:ext>
            </a:extLst>
          </p:cNvPr>
          <p:cNvSpPr>
            <a:spLocks noGrp="1"/>
          </p:cNvSpPr>
          <p:nvPr>
            <p:ph type="ftr" sz="quarter" idx="11"/>
          </p:nvPr>
        </p:nvSpPr>
        <p:spPr/>
        <p:txBody>
          <a:bodyPr/>
          <a:lstStyle/>
          <a:p>
            <a:r>
              <a:rPr lang="en-US"/>
              <a:t>Presented By:                                                                             ECOWAS Volunteers in Liberia</a:t>
            </a:r>
          </a:p>
        </p:txBody>
      </p:sp>
      <p:sp>
        <p:nvSpPr>
          <p:cNvPr id="6" name="Slide Number Placeholder 5">
            <a:extLst>
              <a:ext uri="{FF2B5EF4-FFF2-40B4-BE49-F238E27FC236}">
                <a16:creationId xmlns:a16="http://schemas.microsoft.com/office/drawing/2014/main" xmlns="" id="{906D6B24-B6E0-4CDA-8C3D-A781E0959E31}"/>
              </a:ext>
            </a:extLst>
          </p:cNvPr>
          <p:cNvSpPr>
            <a:spLocks noGrp="1"/>
          </p:cNvSpPr>
          <p:nvPr>
            <p:ph type="sldNum" sz="quarter" idx="12"/>
          </p:nvPr>
        </p:nvSpPr>
        <p:spPr/>
        <p:txBody>
          <a:bodyPr/>
          <a:lstStyle/>
          <a:p>
            <a:fld id="{EBFA0C39-1C2F-40E7-A4AA-FEF3CFEB09D4}" type="slidenum">
              <a:rPr lang="en-US" smtClean="0"/>
              <a:t>‹#›</a:t>
            </a:fld>
            <a:endParaRPr lang="en-US"/>
          </a:p>
        </p:txBody>
      </p:sp>
    </p:spTree>
    <p:extLst>
      <p:ext uri="{BB962C8B-B14F-4D97-AF65-F5344CB8AC3E}">
        <p14:creationId xmlns:p14="http://schemas.microsoft.com/office/powerpoint/2010/main" val="2025775807"/>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5A7BE-6C28-4377-9ACF-6D761437B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ACA58E-E8ED-47DF-A39E-48D86F54B6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C8AFEAE-B4B0-4D2B-9441-10FC2FE434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C006DDF-A0B3-4346-AF79-339F19FF328C}"/>
              </a:ext>
            </a:extLst>
          </p:cNvPr>
          <p:cNvSpPr>
            <a:spLocks noGrp="1"/>
          </p:cNvSpPr>
          <p:nvPr>
            <p:ph type="dt" sz="half" idx="10"/>
          </p:nvPr>
        </p:nvSpPr>
        <p:spPr/>
        <p:txBody>
          <a:bodyPr/>
          <a:lstStyle/>
          <a:p>
            <a:fld id="{7505C479-D624-492F-9D4B-B899994432B1}" type="datetime1">
              <a:rPr lang="en-US" smtClean="0"/>
              <a:t>10/13/2019</a:t>
            </a:fld>
            <a:endParaRPr lang="en-US"/>
          </a:p>
        </p:txBody>
      </p:sp>
      <p:sp>
        <p:nvSpPr>
          <p:cNvPr id="6" name="Footer Placeholder 5">
            <a:extLst>
              <a:ext uri="{FF2B5EF4-FFF2-40B4-BE49-F238E27FC236}">
                <a16:creationId xmlns:a16="http://schemas.microsoft.com/office/drawing/2014/main" xmlns="" id="{4E1576A3-CE91-4384-8506-C985963FA9F6}"/>
              </a:ext>
            </a:extLst>
          </p:cNvPr>
          <p:cNvSpPr>
            <a:spLocks noGrp="1"/>
          </p:cNvSpPr>
          <p:nvPr>
            <p:ph type="ftr" sz="quarter" idx="11"/>
          </p:nvPr>
        </p:nvSpPr>
        <p:spPr/>
        <p:txBody>
          <a:bodyPr/>
          <a:lstStyle/>
          <a:p>
            <a:r>
              <a:rPr lang="en-US"/>
              <a:t>Presented By:                                                                             ECOWAS Volunteers in Liberia</a:t>
            </a:r>
          </a:p>
        </p:txBody>
      </p:sp>
      <p:sp>
        <p:nvSpPr>
          <p:cNvPr id="7" name="Slide Number Placeholder 6">
            <a:extLst>
              <a:ext uri="{FF2B5EF4-FFF2-40B4-BE49-F238E27FC236}">
                <a16:creationId xmlns:a16="http://schemas.microsoft.com/office/drawing/2014/main" xmlns="" id="{4E44216F-6750-4578-9255-85FD788AF36E}"/>
              </a:ext>
            </a:extLst>
          </p:cNvPr>
          <p:cNvSpPr>
            <a:spLocks noGrp="1"/>
          </p:cNvSpPr>
          <p:nvPr>
            <p:ph type="sldNum" sz="quarter" idx="12"/>
          </p:nvPr>
        </p:nvSpPr>
        <p:spPr/>
        <p:txBody>
          <a:bodyPr/>
          <a:lstStyle/>
          <a:p>
            <a:fld id="{EBFA0C39-1C2F-40E7-A4AA-FEF3CFEB09D4}" type="slidenum">
              <a:rPr lang="en-US" smtClean="0"/>
              <a:t>‹#›</a:t>
            </a:fld>
            <a:endParaRPr lang="en-US"/>
          </a:p>
        </p:txBody>
      </p:sp>
    </p:spTree>
    <p:extLst>
      <p:ext uri="{BB962C8B-B14F-4D97-AF65-F5344CB8AC3E}">
        <p14:creationId xmlns:p14="http://schemas.microsoft.com/office/powerpoint/2010/main" val="3024700631"/>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47EBE-8598-404A-9863-2338380762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D9BF99F-1242-427F-AB5B-ECF522698B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CBEF3D-35E5-4F20-A784-98A41268E0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F39747D-F15A-4FF6-A02F-EAAA7265C0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8B013FC-E80F-48F4-A2DB-5E0451836E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9F2955A-C5F4-4D91-A098-18617B4441A2}"/>
              </a:ext>
            </a:extLst>
          </p:cNvPr>
          <p:cNvSpPr>
            <a:spLocks noGrp="1"/>
          </p:cNvSpPr>
          <p:nvPr>
            <p:ph type="dt" sz="half" idx="10"/>
          </p:nvPr>
        </p:nvSpPr>
        <p:spPr/>
        <p:txBody>
          <a:bodyPr/>
          <a:lstStyle/>
          <a:p>
            <a:fld id="{0D182CC7-CEFE-499D-B31D-77491F9444EF}" type="datetime1">
              <a:rPr lang="en-US" smtClean="0"/>
              <a:t>10/13/2019</a:t>
            </a:fld>
            <a:endParaRPr lang="en-US"/>
          </a:p>
        </p:txBody>
      </p:sp>
      <p:sp>
        <p:nvSpPr>
          <p:cNvPr id="8" name="Footer Placeholder 7">
            <a:extLst>
              <a:ext uri="{FF2B5EF4-FFF2-40B4-BE49-F238E27FC236}">
                <a16:creationId xmlns:a16="http://schemas.microsoft.com/office/drawing/2014/main" xmlns="" id="{B2C5B6F9-2D30-427D-8D6F-B982925D5429}"/>
              </a:ext>
            </a:extLst>
          </p:cNvPr>
          <p:cNvSpPr>
            <a:spLocks noGrp="1"/>
          </p:cNvSpPr>
          <p:nvPr>
            <p:ph type="ftr" sz="quarter" idx="11"/>
          </p:nvPr>
        </p:nvSpPr>
        <p:spPr/>
        <p:txBody>
          <a:bodyPr/>
          <a:lstStyle/>
          <a:p>
            <a:r>
              <a:rPr lang="en-US"/>
              <a:t>Presented By:                                                                             ECOWAS Volunteers in Liberia</a:t>
            </a:r>
          </a:p>
        </p:txBody>
      </p:sp>
      <p:sp>
        <p:nvSpPr>
          <p:cNvPr id="9" name="Slide Number Placeholder 8">
            <a:extLst>
              <a:ext uri="{FF2B5EF4-FFF2-40B4-BE49-F238E27FC236}">
                <a16:creationId xmlns:a16="http://schemas.microsoft.com/office/drawing/2014/main" xmlns="" id="{A061190E-E76A-461E-8497-3B2A3E536D1A}"/>
              </a:ext>
            </a:extLst>
          </p:cNvPr>
          <p:cNvSpPr>
            <a:spLocks noGrp="1"/>
          </p:cNvSpPr>
          <p:nvPr>
            <p:ph type="sldNum" sz="quarter" idx="12"/>
          </p:nvPr>
        </p:nvSpPr>
        <p:spPr/>
        <p:txBody>
          <a:bodyPr/>
          <a:lstStyle/>
          <a:p>
            <a:fld id="{EBFA0C39-1C2F-40E7-A4AA-FEF3CFEB09D4}" type="slidenum">
              <a:rPr lang="en-US" smtClean="0"/>
              <a:t>‹#›</a:t>
            </a:fld>
            <a:endParaRPr lang="en-US"/>
          </a:p>
        </p:txBody>
      </p:sp>
    </p:spTree>
    <p:extLst>
      <p:ext uri="{BB962C8B-B14F-4D97-AF65-F5344CB8AC3E}">
        <p14:creationId xmlns:p14="http://schemas.microsoft.com/office/powerpoint/2010/main" val="2479966821"/>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C7A43B-EB91-49B5-97B1-3C5B41D401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A6F6DA5-A5EA-4EAB-BF28-561C53FB8FC7}"/>
              </a:ext>
            </a:extLst>
          </p:cNvPr>
          <p:cNvSpPr>
            <a:spLocks noGrp="1"/>
          </p:cNvSpPr>
          <p:nvPr>
            <p:ph type="dt" sz="half" idx="10"/>
          </p:nvPr>
        </p:nvSpPr>
        <p:spPr/>
        <p:txBody>
          <a:bodyPr/>
          <a:lstStyle/>
          <a:p>
            <a:fld id="{5B16FDC7-6D75-4968-9046-CC3F6D8F88BF}" type="datetime1">
              <a:rPr lang="en-US" smtClean="0"/>
              <a:t>10/13/2019</a:t>
            </a:fld>
            <a:endParaRPr lang="en-US"/>
          </a:p>
        </p:txBody>
      </p:sp>
      <p:sp>
        <p:nvSpPr>
          <p:cNvPr id="4" name="Footer Placeholder 3">
            <a:extLst>
              <a:ext uri="{FF2B5EF4-FFF2-40B4-BE49-F238E27FC236}">
                <a16:creationId xmlns:a16="http://schemas.microsoft.com/office/drawing/2014/main" xmlns="" id="{B846742D-F5E4-4ADE-B33A-34851A90C674}"/>
              </a:ext>
            </a:extLst>
          </p:cNvPr>
          <p:cNvSpPr>
            <a:spLocks noGrp="1"/>
          </p:cNvSpPr>
          <p:nvPr>
            <p:ph type="ftr" sz="quarter" idx="11"/>
          </p:nvPr>
        </p:nvSpPr>
        <p:spPr/>
        <p:txBody>
          <a:bodyPr/>
          <a:lstStyle/>
          <a:p>
            <a:r>
              <a:rPr lang="en-US"/>
              <a:t>Presented By:                                                                             ECOWAS Volunteers in Liberia</a:t>
            </a:r>
          </a:p>
        </p:txBody>
      </p:sp>
      <p:sp>
        <p:nvSpPr>
          <p:cNvPr id="5" name="Slide Number Placeholder 4">
            <a:extLst>
              <a:ext uri="{FF2B5EF4-FFF2-40B4-BE49-F238E27FC236}">
                <a16:creationId xmlns:a16="http://schemas.microsoft.com/office/drawing/2014/main" xmlns="" id="{1891FD0A-0A81-4FEB-8A0C-C7A87EF0F584}"/>
              </a:ext>
            </a:extLst>
          </p:cNvPr>
          <p:cNvSpPr>
            <a:spLocks noGrp="1"/>
          </p:cNvSpPr>
          <p:nvPr>
            <p:ph type="sldNum" sz="quarter" idx="12"/>
          </p:nvPr>
        </p:nvSpPr>
        <p:spPr/>
        <p:txBody>
          <a:bodyPr/>
          <a:lstStyle/>
          <a:p>
            <a:fld id="{EBFA0C39-1C2F-40E7-A4AA-FEF3CFEB09D4}" type="slidenum">
              <a:rPr lang="en-US" smtClean="0"/>
              <a:t>‹#›</a:t>
            </a:fld>
            <a:endParaRPr lang="en-US"/>
          </a:p>
        </p:txBody>
      </p:sp>
    </p:spTree>
    <p:extLst>
      <p:ext uri="{BB962C8B-B14F-4D97-AF65-F5344CB8AC3E}">
        <p14:creationId xmlns:p14="http://schemas.microsoft.com/office/powerpoint/2010/main" val="3064422714"/>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FD989B4-4CD9-49DD-9D25-287AB86287D9}"/>
              </a:ext>
            </a:extLst>
          </p:cNvPr>
          <p:cNvSpPr>
            <a:spLocks noGrp="1"/>
          </p:cNvSpPr>
          <p:nvPr>
            <p:ph type="dt" sz="half" idx="10"/>
          </p:nvPr>
        </p:nvSpPr>
        <p:spPr/>
        <p:txBody>
          <a:bodyPr/>
          <a:lstStyle/>
          <a:p>
            <a:fld id="{FF0C1666-F77A-43D8-B225-6FA10C6CE6F2}" type="datetime1">
              <a:rPr lang="en-US" smtClean="0"/>
              <a:t>10/13/2019</a:t>
            </a:fld>
            <a:endParaRPr lang="en-US" dirty="0"/>
          </a:p>
        </p:txBody>
      </p:sp>
      <p:sp>
        <p:nvSpPr>
          <p:cNvPr id="3" name="Footer Placeholder 2">
            <a:extLst>
              <a:ext uri="{FF2B5EF4-FFF2-40B4-BE49-F238E27FC236}">
                <a16:creationId xmlns:a16="http://schemas.microsoft.com/office/drawing/2014/main" xmlns="" id="{11F7AA39-7C89-4824-A4C0-6F8A08726F7F}"/>
              </a:ext>
            </a:extLst>
          </p:cNvPr>
          <p:cNvSpPr>
            <a:spLocks noGrp="1"/>
          </p:cNvSpPr>
          <p:nvPr>
            <p:ph type="ftr" sz="quarter" idx="11"/>
          </p:nvPr>
        </p:nvSpPr>
        <p:spPr>
          <a:xfrm>
            <a:off x="4038600" y="6356350"/>
            <a:ext cx="4114800" cy="365125"/>
          </a:xfrm>
        </p:spPr>
        <p:txBody>
          <a:bodyPr/>
          <a:lstStyle/>
          <a:p>
            <a:r>
              <a:rPr lang="en-US" i="1"/>
              <a:t>Presented By:                                                                             ECOWAS Volunteers in Liberia</a:t>
            </a:r>
            <a:endParaRPr lang="en-US" dirty="0">
              <a:solidFill>
                <a:srgbClr val="740000"/>
              </a:solidFill>
            </a:endParaRPr>
          </a:p>
        </p:txBody>
      </p:sp>
      <p:sp>
        <p:nvSpPr>
          <p:cNvPr id="4" name="Slide Number Placeholder 3">
            <a:extLst>
              <a:ext uri="{FF2B5EF4-FFF2-40B4-BE49-F238E27FC236}">
                <a16:creationId xmlns:a16="http://schemas.microsoft.com/office/drawing/2014/main" xmlns="" id="{756BE29A-63E7-494A-98E6-C212D93765DE}"/>
              </a:ext>
            </a:extLst>
          </p:cNvPr>
          <p:cNvSpPr>
            <a:spLocks noGrp="1"/>
          </p:cNvSpPr>
          <p:nvPr>
            <p:ph type="sldNum" sz="quarter" idx="12"/>
          </p:nvPr>
        </p:nvSpPr>
        <p:spPr/>
        <p:txBody>
          <a:bodyPr/>
          <a:lstStyle>
            <a:lvl1pPr>
              <a:defRPr b="1">
                <a:solidFill>
                  <a:schemeClr val="tx1"/>
                </a:solidFill>
              </a:defRPr>
            </a:lvl1pPr>
          </a:lstStyle>
          <a:p>
            <a:endParaRPr lang="en-US" dirty="0"/>
          </a:p>
        </p:txBody>
      </p:sp>
      <p:pic>
        <p:nvPicPr>
          <p:cNvPr id="12" name="Picture 11">
            <a:extLst>
              <a:ext uri="{FF2B5EF4-FFF2-40B4-BE49-F238E27FC236}">
                <a16:creationId xmlns:a16="http://schemas.microsoft.com/office/drawing/2014/main" xmlns="" id="{9C1A7E57-8C8A-4B8A-B12B-A7435A3C68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 t="26313" r="3131" b="21666"/>
          <a:stretch/>
        </p:blipFill>
        <p:spPr>
          <a:xfrm rot="16200000">
            <a:off x="-2958734" y="2958734"/>
            <a:ext cx="6857995" cy="940525"/>
          </a:xfrm>
          <a:prstGeom prst="rect">
            <a:avLst/>
          </a:prstGeom>
        </p:spPr>
      </p:pic>
      <p:pic>
        <p:nvPicPr>
          <p:cNvPr id="13" name="Picture 12">
            <a:extLst>
              <a:ext uri="{FF2B5EF4-FFF2-40B4-BE49-F238E27FC236}">
                <a16:creationId xmlns:a16="http://schemas.microsoft.com/office/drawing/2014/main" xmlns="" id="{C76B0C85-4C87-43C1-9F59-9ABBEFB9F3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81" t="26313" r="3131" b="21666"/>
          <a:stretch/>
        </p:blipFill>
        <p:spPr>
          <a:xfrm rot="5400000" flipH="1">
            <a:off x="8292740" y="2958733"/>
            <a:ext cx="6857995" cy="940525"/>
          </a:xfrm>
          <a:prstGeom prst="rect">
            <a:avLst/>
          </a:prstGeom>
        </p:spPr>
      </p:pic>
    </p:spTree>
    <p:extLst>
      <p:ext uri="{BB962C8B-B14F-4D97-AF65-F5344CB8AC3E}">
        <p14:creationId xmlns:p14="http://schemas.microsoft.com/office/powerpoint/2010/main" val="4271641138"/>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B367E3-4B9D-4F45-AD0F-E7792EDEC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2E310A0-508F-4267-8DAC-D74B61D93C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5F58E47-5543-419C-B741-7969FC6ACF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ADB766-0D58-49DA-BB4B-05434EBE059F}"/>
              </a:ext>
            </a:extLst>
          </p:cNvPr>
          <p:cNvSpPr>
            <a:spLocks noGrp="1"/>
          </p:cNvSpPr>
          <p:nvPr>
            <p:ph type="dt" sz="half" idx="10"/>
          </p:nvPr>
        </p:nvSpPr>
        <p:spPr/>
        <p:txBody>
          <a:bodyPr/>
          <a:lstStyle/>
          <a:p>
            <a:fld id="{8CEB5DB2-75BB-43B5-80BA-438B5B584EF4}" type="datetime1">
              <a:rPr lang="en-US" smtClean="0"/>
              <a:t>10/13/2019</a:t>
            </a:fld>
            <a:endParaRPr lang="en-US"/>
          </a:p>
        </p:txBody>
      </p:sp>
      <p:sp>
        <p:nvSpPr>
          <p:cNvPr id="6" name="Footer Placeholder 5">
            <a:extLst>
              <a:ext uri="{FF2B5EF4-FFF2-40B4-BE49-F238E27FC236}">
                <a16:creationId xmlns:a16="http://schemas.microsoft.com/office/drawing/2014/main" xmlns="" id="{0955111F-8C91-443D-8051-83073CEE5321}"/>
              </a:ext>
            </a:extLst>
          </p:cNvPr>
          <p:cNvSpPr>
            <a:spLocks noGrp="1"/>
          </p:cNvSpPr>
          <p:nvPr>
            <p:ph type="ftr" sz="quarter" idx="11"/>
          </p:nvPr>
        </p:nvSpPr>
        <p:spPr/>
        <p:txBody>
          <a:bodyPr/>
          <a:lstStyle/>
          <a:p>
            <a:r>
              <a:rPr lang="en-US"/>
              <a:t>Presented By:                                                                             ECOWAS Volunteers in Liberia</a:t>
            </a:r>
          </a:p>
        </p:txBody>
      </p:sp>
      <p:sp>
        <p:nvSpPr>
          <p:cNvPr id="7" name="Slide Number Placeholder 6">
            <a:extLst>
              <a:ext uri="{FF2B5EF4-FFF2-40B4-BE49-F238E27FC236}">
                <a16:creationId xmlns:a16="http://schemas.microsoft.com/office/drawing/2014/main" xmlns="" id="{6CEA6B0C-EBC8-4ABB-BF2A-00942DEF4FAC}"/>
              </a:ext>
            </a:extLst>
          </p:cNvPr>
          <p:cNvSpPr>
            <a:spLocks noGrp="1"/>
          </p:cNvSpPr>
          <p:nvPr>
            <p:ph type="sldNum" sz="quarter" idx="12"/>
          </p:nvPr>
        </p:nvSpPr>
        <p:spPr/>
        <p:txBody>
          <a:bodyPr/>
          <a:lstStyle/>
          <a:p>
            <a:fld id="{EBFA0C39-1C2F-40E7-A4AA-FEF3CFEB09D4}" type="slidenum">
              <a:rPr lang="en-US" smtClean="0"/>
              <a:t>‹#›</a:t>
            </a:fld>
            <a:endParaRPr lang="en-US"/>
          </a:p>
        </p:txBody>
      </p:sp>
    </p:spTree>
    <p:extLst>
      <p:ext uri="{BB962C8B-B14F-4D97-AF65-F5344CB8AC3E}">
        <p14:creationId xmlns:p14="http://schemas.microsoft.com/office/powerpoint/2010/main" val="4112604630"/>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A1F42-673F-4D53-9ADA-C3B64BFEC7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5CD26AB-BCBC-4FE1-AC06-A52DB2A4FC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D3B521D-4DF0-4C71-818C-04580E9B6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F0B4F8F-8ED4-47AD-8B31-A14838F63493}"/>
              </a:ext>
            </a:extLst>
          </p:cNvPr>
          <p:cNvSpPr>
            <a:spLocks noGrp="1"/>
          </p:cNvSpPr>
          <p:nvPr>
            <p:ph type="dt" sz="half" idx="10"/>
          </p:nvPr>
        </p:nvSpPr>
        <p:spPr/>
        <p:txBody>
          <a:bodyPr/>
          <a:lstStyle/>
          <a:p>
            <a:fld id="{BE33C6F3-3377-4866-A48D-6B014E5ACCA3}" type="datetime1">
              <a:rPr lang="en-US" smtClean="0"/>
              <a:t>10/13/2019</a:t>
            </a:fld>
            <a:endParaRPr lang="en-US"/>
          </a:p>
        </p:txBody>
      </p:sp>
      <p:sp>
        <p:nvSpPr>
          <p:cNvPr id="6" name="Footer Placeholder 5">
            <a:extLst>
              <a:ext uri="{FF2B5EF4-FFF2-40B4-BE49-F238E27FC236}">
                <a16:creationId xmlns:a16="http://schemas.microsoft.com/office/drawing/2014/main" xmlns="" id="{CDD81FAC-A4D4-42EF-B186-4B12A2CFDCC4}"/>
              </a:ext>
            </a:extLst>
          </p:cNvPr>
          <p:cNvSpPr>
            <a:spLocks noGrp="1"/>
          </p:cNvSpPr>
          <p:nvPr>
            <p:ph type="ftr" sz="quarter" idx="11"/>
          </p:nvPr>
        </p:nvSpPr>
        <p:spPr/>
        <p:txBody>
          <a:bodyPr/>
          <a:lstStyle/>
          <a:p>
            <a:r>
              <a:rPr lang="en-US"/>
              <a:t>Presented By:                                                                             ECOWAS Volunteers in Liberia</a:t>
            </a:r>
          </a:p>
        </p:txBody>
      </p:sp>
      <p:sp>
        <p:nvSpPr>
          <p:cNvPr id="7" name="Slide Number Placeholder 6">
            <a:extLst>
              <a:ext uri="{FF2B5EF4-FFF2-40B4-BE49-F238E27FC236}">
                <a16:creationId xmlns:a16="http://schemas.microsoft.com/office/drawing/2014/main" xmlns="" id="{9ECCD005-8ADC-4AFD-A82E-9D555882C060}"/>
              </a:ext>
            </a:extLst>
          </p:cNvPr>
          <p:cNvSpPr>
            <a:spLocks noGrp="1"/>
          </p:cNvSpPr>
          <p:nvPr>
            <p:ph type="sldNum" sz="quarter" idx="12"/>
          </p:nvPr>
        </p:nvSpPr>
        <p:spPr/>
        <p:txBody>
          <a:bodyPr/>
          <a:lstStyle/>
          <a:p>
            <a:fld id="{EBFA0C39-1C2F-40E7-A4AA-FEF3CFEB09D4}" type="slidenum">
              <a:rPr lang="en-US" smtClean="0"/>
              <a:t>‹#›</a:t>
            </a:fld>
            <a:endParaRPr lang="en-US"/>
          </a:p>
        </p:txBody>
      </p:sp>
    </p:spTree>
    <p:extLst>
      <p:ext uri="{BB962C8B-B14F-4D97-AF65-F5344CB8AC3E}">
        <p14:creationId xmlns:p14="http://schemas.microsoft.com/office/powerpoint/2010/main" val="4150110854"/>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05F7677-1ED9-43E2-932A-FE4354B1C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3ECC294-3379-4E5C-9167-A4D47F40A1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A9E8F-8D7F-4F09-A7CD-9A08FDCCC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976FF-C54C-432B-ABE1-5DC7FCC249AD}" type="datetime1">
              <a:rPr lang="en-US" smtClean="0"/>
              <a:t>10/13/2019</a:t>
            </a:fld>
            <a:endParaRPr lang="en-US"/>
          </a:p>
        </p:txBody>
      </p:sp>
      <p:sp>
        <p:nvSpPr>
          <p:cNvPr id="5" name="Footer Placeholder 4">
            <a:extLst>
              <a:ext uri="{FF2B5EF4-FFF2-40B4-BE49-F238E27FC236}">
                <a16:creationId xmlns:a16="http://schemas.microsoft.com/office/drawing/2014/main" xmlns="" id="{289D5E59-06C7-4E35-8FC9-8F1A95769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Presented By:                                                                             ECOWAS Volunteers in Liberia</a:t>
            </a:r>
          </a:p>
        </p:txBody>
      </p:sp>
      <p:sp>
        <p:nvSpPr>
          <p:cNvPr id="6" name="Slide Number Placeholder 5">
            <a:extLst>
              <a:ext uri="{FF2B5EF4-FFF2-40B4-BE49-F238E27FC236}">
                <a16:creationId xmlns:a16="http://schemas.microsoft.com/office/drawing/2014/main" xmlns="" id="{D1A344AD-B903-4C3E-A9D1-39ABFD6C40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A0C39-1C2F-40E7-A4AA-FEF3CFEB09D4}" type="slidenum">
              <a:rPr lang="en-US" smtClean="0"/>
              <a:t>‹#›</a:t>
            </a:fld>
            <a:endParaRPr lang="en-US"/>
          </a:p>
        </p:txBody>
      </p:sp>
    </p:spTree>
    <p:extLst>
      <p:ext uri="{BB962C8B-B14F-4D97-AF65-F5344CB8AC3E}">
        <p14:creationId xmlns:p14="http://schemas.microsoft.com/office/powerpoint/2010/main" val="2936305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eysdc.ecowas.int/" TargetMode="External"/><Relationship Id="rId2" Type="http://schemas.openxmlformats.org/officeDocument/2006/relationships/hyperlink" Target="http://www.ecowas.int/" TargetMode="External"/><Relationship Id="rId1" Type="http://schemas.openxmlformats.org/officeDocument/2006/relationships/slideLayout" Target="../slideLayouts/slideLayout7.xml"/><Relationship Id="rId5" Type="http://schemas.openxmlformats.org/officeDocument/2006/relationships/hyperlink" Target="http://www.bidc-ebid.org/english/young-professionals-programme/" TargetMode="External"/><Relationship Id="rId4" Type="http://schemas.openxmlformats.org/officeDocument/2006/relationships/hyperlink" Target="http://www.ecowasvolunteer.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0E6E37-245F-4B17-91C8-05BC84A81C16}"/>
              </a:ext>
            </a:extLst>
          </p:cNvPr>
          <p:cNvSpPr>
            <a:spLocks noGrp="1"/>
          </p:cNvSpPr>
          <p:nvPr>
            <p:ph type="ctrTitle"/>
          </p:nvPr>
        </p:nvSpPr>
        <p:spPr>
          <a:xfrm>
            <a:off x="1524000" y="226087"/>
            <a:ext cx="9144000" cy="1389307"/>
          </a:xfrm>
        </p:spPr>
        <p:txBody>
          <a:bodyPr/>
          <a:lstStyle/>
          <a:p>
            <a:r>
              <a:rPr lang="en-US" dirty="0"/>
              <a:t>The Young Political Leadership School Africa</a:t>
            </a:r>
            <a:br>
              <a:rPr lang="en-US" dirty="0"/>
            </a:br>
            <a:r>
              <a:rPr lang="en-US" dirty="0"/>
              <a:t>Semester VI</a:t>
            </a:r>
            <a:br>
              <a:rPr lang="en-US" dirty="0"/>
            </a:br>
            <a:endParaRPr lang="en-US" dirty="0"/>
          </a:p>
        </p:txBody>
      </p:sp>
      <p:sp>
        <p:nvSpPr>
          <p:cNvPr id="3" name="Subtitle 2">
            <a:extLst>
              <a:ext uri="{FF2B5EF4-FFF2-40B4-BE49-F238E27FC236}">
                <a16:creationId xmlns:a16="http://schemas.microsoft.com/office/drawing/2014/main" xmlns="" id="{9EEF9A81-ADCF-4CDA-BC70-9CAAD64E3F6B}"/>
              </a:ext>
            </a:extLst>
          </p:cNvPr>
          <p:cNvSpPr>
            <a:spLocks noGrp="1"/>
          </p:cNvSpPr>
          <p:nvPr>
            <p:ph type="subTitle" idx="1"/>
          </p:nvPr>
        </p:nvSpPr>
        <p:spPr>
          <a:xfrm>
            <a:off x="1524000" y="3043821"/>
            <a:ext cx="9392530" cy="1934380"/>
          </a:xfrm>
        </p:spPr>
        <p:txBody>
          <a:bodyPr>
            <a:normAutofit/>
          </a:bodyPr>
          <a:lstStyle/>
          <a:p>
            <a:r>
              <a:rPr lang="en-US" sz="1900" dirty="0">
                <a:solidFill>
                  <a:srgbClr val="740000"/>
                </a:solidFill>
              </a:rPr>
              <a:t>TOPIC: </a:t>
            </a:r>
            <a:r>
              <a:rPr lang="en-US" sz="1900" dirty="0">
                <a:solidFill>
                  <a:schemeClr val="tx1"/>
                </a:solidFill>
              </a:rPr>
              <a:t>ECOWAS VOLUNTEER PROGRAMME </a:t>
            </a:r>
            <a:r>
              <a:rPr lang="en-US" sz="1900" dirty="0" smtClean="0">
                <a:solidFill>
                  <a:schemeClr val="tx1"/>
                </a:solidFill>
              </a:rPr>
              <a:t>&amp; OPPORTUNITIES </a:t>
            </a:r>
            <a:r>
              <a:rPr lang="en-US" sz="1900" dirty="0">
                <a:solidFill>
                  <a:schemeClr val="tx1"/>
                </a:solidFill>
              </a:rPr>
              <a:t>FOR YOUNG </a:t>
            </a:r>
            <a:r>
              <a:rPr lang="en-US" sz="1900" dirty="0" smtClean="0">
                <a:solidFill>
                  <a:schemeClr val="tx1"/>
                </a:solidFill>
              </a:rPr>
              <a:t>PROFESSIONALS WITHIN </a:t>
            </a:r>
            <a:r>
              <a:rPr lang="en-US" sz="1900" dirty="0">
                <a:solidFill>
                  <a:schemeClr val="tx1"/>
                </a:solidFill>
              </a:rPr>
              <a:t>THE ECOWAS </a:t>
            </a:r>
            <a:r>
              <a:rPr lang="en-US" sz="1900" dirty="0" smtClean="0">
                <a:solidFill>
                  <a:schemeClr val="tx1"/>
                </a:solidFill>
              </a:rPr>
              <a:t>REGION</a:t>
            </a:r>
            <a:endParaRPr lang="en-US" dirty="0">
              <a:solidFill>
                <a:schemeClr val="bg2">
                  <a:lumMod val="10000"/>
                </a:schemeClr>
              </a:solidFill>
            </a:endParaRPr>
          </a:p>
        </p:txBody>
      </p:sp>
      <p:sp>
        <p:nvSpPr>
          <p:cNvPr id="7" name="Footer Placeholder 4">
            <a:extLst>
              <a:ext uri="{FF2B5EF4-FFF2-40B4-BE49-F238E27FC236}">
                <a16:creationId xmlns:a16="http://schemas.microsoft.com/office/drawing/2014/main" xmlns="" id="{B3E3008B-9526-43FB-9654-934658BCF1FE}"/>
              </a:ext>
            </a:extLst>
          </p:cNvPr>
          <p:cNvSpPr>
            <a:spLocks noGrp="1"/>
          </p:cNvSpPr>
          <p:nvPr>
            <p:ph type="ftr" sz="quarter" idx="11"/>
          </p:nvPr>
        </p:nvSpPr>
        <p:spPr>
          <a:xfrm>
            <a:off x="4038600" y="6356350"/>
            <a:ext cx="4114800" cy="365125"/>
          </a:xfrm>
        </p:spPr>
        <p:txBody>
          <a:bodyPr/>
          <a:lstStyle/>
          <a:p>
            <a:r>
              <a:rPr lang="en-US" dirty="0"/>
              <a:t>Presented By:                                                                             </a:t>
            </a:r>
            <a:r>
              <a:rPr lang="en-US" dirty="0">
                <a:solidFill>
                  <a:srgbClr val="740000"/>
                </a:solidFill>
              </a:rPr>
              <a:t>ECOWAS Volunteers in Liberia</a:t>
            </a:r>
          </a:p>
        </p:txBody>
      </p:sp>
      <p:pic>
        <p:nvPicPr>
          <p:cNvPr id="8" name="Picture 7">
            <a:extLst>
              <a:ext uri="{FF2B5EF4-FFF2-40B4-BE49-F238E27FC236}">
                <a16:creationId xmlns:a16="http://schemas.microsoft.com/office/drawing/2014/main" xmlns="" id="{35FBDAAC-30E3-4E95-8924-A550E2556B00}"/>
              </a:ext>
            </a:extLst>
          </p:cNvPr>
          <p:cNvPicPr>
            <a:picLocks noChangeAspect="1"/>
          </p:cNvPicPr>
          <p:nvPr/>
        </p:nvPicPr>
        <p:blipFill rotWithShape="1">
          <a:blip r:embed="rId2">
            <a:extLst>
              <a:ext uri="{28A0092B-C50C-407E-A947-70E740481C1C}">
                <a14:useLocalDpi xmlns:a14="http://schemas.microsoft.com/office/drawing/2010/main" val="0"/>
              </a:ext>
            </a:extLst>
          </a:blip>
          <a:srcRect t="-2591" b="47122"/>
          <a:stretch/>
        </p:blipFill>
        <p:spPr>
          <a:xfrm>
            <a:off x="1990725" y="1179087"/>
            <a:ext cx="8210550" cy="1681854"/>
          </a:xfrm>
          <a:prstGeom prst="rect">
            <a:avLst/>
          </a:prstGeom>
          <a:effectLst>
            <a:softEdge rad="698500"/>
          </a:effectLst>
        </p:spPr>
      </p:pic>
    </p:spTree>
    <p:extLst>
      <p:ext uri="{BB962C8B-B14F-4D97-AF65-F5344CB8AC3E}">
        <p14:creationId xmlns:p14="http://schemas.microsoft.com/office/powerpoint/2010/main" val="3157647845"/>
      </p:ext>
    </p:extLst>
  </p:cSld>
  <p:clrMapOvr>
    <a:masterClrMapping/>
  </p:clrMapOvr>
  <mc:AlternateContent xmlns:mc="http://schemas.openxmlformats.org/markup-compatibility/2006" xmlns:p14="http://schemas.microsoft.com/office/powerpoint/2010/main">
    <mc:Choice Requires="p14">
      <p:transition spd="slow">
        <p14:flythrough hasBounce="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85FDAC9A-8CD5-4B43-A42D-CEFFB8A2C775}"/>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677" y="225003"/>
            <a:ext cx="4623718" cy="584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395" y="225003"/>
            <a:ext cx="5005687" cy="584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86140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03ECCB21-F882-4270-86F3-2D21E8441DBE}"/>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691" y="76200"/>
            <a:ext cx="4045293" cy="579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985" y="76202"/>
            <a:ext cx="6295982" cy="579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63062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43FB77C7-A12B-4E3E-90A0-87CF2578D2AD}"/>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2" name="TextBox 1"/>
          <p:cNvSpPr txBox="1"/>
          <p:nvPr/>
        </p:nvSpPr>
        <p:spPr>
          <a:xfrm flipH="1">
            <a:off x="2631987" y="145416"/>
            <a:ext cx="6203091" cy="523220"/>
          </a:xfrm>
          <a:prstGeom prst="rect">
            <a:avLst/>
          </a:prstGeom>
          <a:noFill/>
        </p:spPr>
        <p:txBody>
          <a:bodyPr wrap="square" rtlCol="0">
            <a:spAutoFit/>
          </a:bodyPr>
          <a:lstStyle/>
          <a:p>
            <a:pPr algn="ctr"/>
            <a:r>
              <a:rPr lang="en-GB" sz="2800" b="1" dirty="0">
                <a:solidFill>
                  <a:schemeClr val="accent6">
                    <a:lumMod val="75000"/>
                  </a:schemeClr>
                </a:solidFill>
                <a:latin typeface="Times New Roman" panose="02020603050405020304" pitchFamily="18" charset="0"/>
                <a:cs typeface="Times New Roman" panose="02020603050405020304" pitchFamily="18" charset="0"/>
              </a:rPr>
              <a:t>How to Become a Volunteer?</a:t>
            </a:r>
          </a:p>
        </p:txBody>
      </p:sp>
      <p:sp>
        <p:nvSpPr>
          <p:cNvPr id="3" name="Rectangle 2"/>
          <p:cNvSpPr/>
          <p:nvPr/>
        </p:nvSpPr>
        <p:spPr>
          <a:xfrm>
            <a:off x="1087394" y="939790"/>
            <a:ext cx="9823621" cy="5262979"/>
          </a:xfrm>
          <a:prstGeom prst="rect">
            <a:avLst/>
          </a:prstGeom>
        </p:spPr>
        <p:txBody>
          <a:bodyPr wrap="square">
            <a:spAutoFit/>
          </a:bodyPr>
          <a:lstStyle/>
          <a:p>
            <a:r>
              <a:rPr lang="en-GB" sz="2800" b="1" dirty="0">
                <a:latin typeface="Times New Roman" panose="02020603050405020304" pitchFamily="18" charset="0"/>
                <a:cs typeface="Times New Roman" panose="02020603050405020304" pitchFamily="18" charset="0"/>
              </a:rPr>
              <a:t>The selection criteria for the Volunteers are as follows:</a:t>
            </a:r>
          </a:p>
          <a:p>
            <a:endParaRPr lang="en-GB"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Citizenship of ECOWAS countries;</a:t>
            </a:r>
          </a:p>
          <a:p>
            <a:pPr marL="457200" indent="-45720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Level of secondary education or proven skills in a given field;</a:t>
            </a:r>
          </a:p>
          <a:p>
            <a:r>
              <a:rPr lang="en-GB" sz="2800" dirty="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Experience </a:t>
            </a:r>
            <a:r>
              <a:rPr lang="en-GB" sz="2800" dirty="0">
                <a:latin typeface="Times New Roman" panose="02020603050405020304" pitchFamily="18" charset="0"/>
                <a:cs typeface="Times New Roman" panose="02020603050405020304" pitchFamily="18" charset="0"/>
              </a:rPr>
              <a:t>and / or demonstrated leadership ability;</a:t>
            </a:r>
          </a:p>
          <a:p>
            <a:pPr marL="457200" indent="-45720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Clean record ;</a:t>
            </a:r>
          </a:p>
          <a:p>
            <a:pPr marL="457200" indent="-45720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Voluntary experience (formal or informal);</a:t>
            </a:r>
          </a:p>
          <a:p>
            <a:pPr marL="457200" indent="-45720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A political (without commitment in any political activity);</a:t>
            </a:r>
          </a:p>
          <a:p>
            <a:r>
              <a:rPr lang="en-GB" sz="2800" dirty="0" smtClean="0">
                <a:latin typeface="Times New Roman" panose="02020603050405020304" pitchFamily="18" charset="0"/>
                <a:cs typeface="Times New Roman" panose="02020603050405020304" pitchFamily="18" charset="0"/>
              </a:rPr>
              <a:t>     Ability </a:t>
            </a:r>
            <a:r>
              <a:rPr lang="en-GB" sz="2800" dirty="0">
                <a:latin typeface="Times New Roman" panose="02020603050405020304" pitchFamily="18" charset="0"/>
                <a:cs typeface="Times New Roman" panose="02020603050405020304" pitchFamily="18" charset="0"/>
              </a:rPr>
              <a:t>to adapt to different social, cultural and political </a:t>
            </a:r>
            <a:r>
              <a:rPr lang="en-GB" sz="2800" dirty="0" smtClean="0">
                <a:latin typeface="Times New Roman" panose="02020603050405020304" pitchFamily="18" charset="0"/>
                <a:cs typeface="Times New Roman" panose="02020603050405020304" pitchFamily="18" charset="0"/>
              </a:rPr>
              <a:t>       conditions</a:t>
            </a:r>
            <a:r>
              <a:rPr lang="en-GB" sz="28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Commitment to serve as a volunteer</a:t>
            </a:r>
          </a:p>
          <a:p>
            <a:pPr marL="457200" indent="-45720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Living and working conditions </a:t>
            </a:r>
          </a:p>
        </p:txBody>
      </p:sp>
    </p:spTree>
    <p:extLst>
      <p:ext uri="{BB962C8B-B14F-4D97-AF65-F5344CB8AC3E}">
        <p14:creationId xmlns:p14="http://schemas.microsoft.com/office/powerpoint/2010/main" val="184240703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38C9D1A0-7DAB-4448-9970-DE06C9329945}"/>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2" name="Rectangle 1"/>
          <p:cNvSpPr/>
          <p:nvPr/>
        </p:nvSpPr>
        <p:spPr>
          <a:xfrm>
            <a:off x="976183" y="474345"/>
            <a:ext cx="10206681" cy="5822107"/>
          </a:xfrm>
          <a:prstGeom prst="rect">
            <a:avLst/>
          </a:prstGeom>
        </p:spPr>
        <p:txBody>
          <a:bodyPr wrap="square">
            <a:spAutoFit/>
          </a:bodyPr>
          <a:lstStyle/>
          <a:p>
            <a:pPr algn="just">
              <a:spcAft>
                <a:spcPts val="1000"/>
              </a:spcAft>
            </a:pPr>
            <a:r>
              <a:rPr lang="en-GB" sz="2800" b="1" dirty="0">
                <a:solidFill>
                  <a:schemeClr val="accent6">
                    <a:lumMod val="75000"/>
                  </a:schemeClr>
                </a:solidFill>
                <a:latin typeface="Times New Roman" panose="02020603050405020304" pitchFamily="18" charset="0"/>
                <a:cs typeface="Times New Roman" panose="02020603050405020304" pitchFamily="18" charset="0"/>
              </a:rPr>
              <a:t>The conditions of service</a:t>
            </a:r>
          </a:p>
          <a:p>
            <a:pPr algn="just"/>
            <a:r>
              <a:rPr lang="en-GB" sz="2800" dirty="0">
                <a:latin typeface="Times New Roman" panose="02020603050405020304" pitchFamily="18" charset="0"/>
                <a:cs typeface="Times New Roman" panose="02020603050405020304" pitchFamily="18" charset="0"/>
              </a:rPr>
              <a:t>Volunteers are deployed for a period of one year with a one-year renewal option;</a:t>
            </a:r>
          </a:p>
          <a:p>
            <a:pPr algn="just"/>
            <a:r>
              <a:rPr lang="en-GB" sz="2800" dirty="0">
                <a:latin typeface="Times New Roman" panose="02020603050405020304" pitchFamily="18" charset="0"/>
                <a:cs typeface="Times New Roman" panose="02020603050405020304" pitchFamily="18" charset="0"/>
              </a:rPr>
              <a:t>Subsistence allowance is paid monthly to Volunteers in addition to life and health insurance coverage;</a:t>
            </a:r>
          </a:p>
          <a:p>
            <a:pPr algn="just"/>
            <a:r>
              <a:rPr lang="en-GB" sz="2800" dirty="0">
                <a:latin typeface="Times New Roman" panose="02020603050405020304" pitchFamily="18" charset="0"/>
                <a:cs typeface="Times New Roman" panose="02020603050405020304" pitchFamily="18" charset="0"/>
              </a:rPr>
              <a:t>The volunteer is hosted by the host institution in a decent accommodation or receives housing benefits in lieu of accommodation by the host institution;</a:t>
            </a:r>
          </a:p>
          <a:p>
            <a:pPr algn="just"/>
            <a:r>
              <a:rPr lang="en-GB" sz="2800" dirty="0">
                <a:latin typeface="Times New Roman" panose="02020603050405020304" pitchFamily="18" charset="0"/>
                <a:cs typeface="Times New Roman" panose="02020603050405020304" pitchFamily="18" charset="0"/>
              </a:rPr>
              <a:t>Each Volunteer receives an installation allowance at the beginning of their assignment and a relocation allowance is provided at the end of the assignment;</a:t>
            </a:r>
          </a:p>
          <a:p>
            <a:pPr algn="just"/>
            <a:r>
              <a:rPr lang="en-GB" sz="2800" dirty="0">
                <a:latin typeface="Times New Roman" panose="02020603050405020304" pitchFamily="18" charset="0"/>
                <a:cs typeface="Times New Roman" panose="02020603050405020304" pitchFamily="18" charset="0"/>
              </a:rPr>
              <a:t>Return air transportation from the country of origin to the country of assignment is also provided.</a:t>
            </a:r>
          </a:p>
        </p:txBody>
      </p:sp>
    </p:spTree>
    <p:extLst>
      <p:ext uri="{BB962C8B-B14F-4D97-AF65-F5344CB8AC3E}">
        <p14:creationId xmlns:p14="http://schemas.microsoft.com/office/powerpoint/2010/main" val="258979653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B10F5369-1A49-47FC-BD4F-F1F82A292EB1}"/>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2" name="TextBox 1"/>
          <p:cNvSpPr txBox="1"/>
          <p:nvPr/>
        </p:nvSpPr>
        <p:spPr>
          <a:xfrm>
            <a:off x="839372" y="116433"/>
            <a:ext cx="10364087" cy="400110"/>
          </a:xfrm>
          <a:prstGeom prst="rect">
            <a:avLst/>
          </a:prstGeom>
          <a:noFill/>
        </p:spPr>
        <p:txBody>
          <a:bodyPr wrap="square" rtlCol="0">
            <a:spAutoFit/>
          </a:bodyPr>
          <a:lstStyle/>
          <a:p>
            <a:pPr algn="ctr"/>
            <a:r>
              <a:rPr lang="en-GB" sz="2000" b="1" dirty="0">
                <a:solidFill>
                  <a:schemeClr val="accent6">
                    <a:lumMod val="75000"/>
                  </a:schemeClr>
                </a:solidFill>
                <a:latin typeface="Times New Roman" panose="02020603050405020304" pitchFamily="18" charset="0"/>
                <a:cs typeface="Times New Roman" panose="02020603050405020304" pitchFamily="18" charset="0"/>
              </a:rPr>
              <a:t>OTHER OPPORTUNITIES FOR YOUNG PROFESSIONALS IN THE ECOWAS REGION</a:t>
            </a:r>
          </a:p>
        </p:txBody>
      </p:sp>
      <p:sp>
        <p:nvSpPr>
          <p:cNvPr id="3" name="TextBox 2"/>
          <p:cNvSpPr txBox="1"/>
          <p:nvPr/>
        </p:nvSpPr>
        <p:spPr>
          <a:xfrm>
            <a:off x="959709" y="506627"/>
            <a:ext cx="10169610" cy="7381508"/>
          </a:xfrm>
          <a:prstGeom prst="rect">
            <a:avLst/>
          </a:prstGeom>
          <a:noFill/>
        </p:spPr>
        <p:txBody>
          <a:bodyPr wrap="square" rtlCol="0">
            <a:spAutoFit/>
          </a:bodyPr>
          <a:lstStyle/>
          <a:p>
            <a:pPr>
              <a:spcAft>
                <a:spcPts val="1000"/>
              </a:spcAft>
            </a:pPr>
            <a:r>
              <a:rPr lang="en-GB" b="1" dirty="0">
                <a:latin typeface="Times New Roman" panose="02020603050405020304" pitchFamily="18" charset="0"/>
                <a:cs typeface="Times New Roman" panose="02020603050405020304" pitchFamily="18" charset="0"/>
              </a:rPr>
              <a:t>ECOWAS Youth and Sport Development Centre</a:t>
            </a:r>
          </a:p>
          <a:p>
            <a:pPr marL="285750" indent="-285750">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DEVELOPMENT OF ASSOCIATIVE LIFE AND YOUTH ORGANISATIONS</a:t>
            </a:r>
          </a:p>
          <a:p>
            <a:r>
              <a:rPr lang="en-GB" dirty="0">
                <a:latin typeface="Times New Roman" panose="02020603050405020304" pitchFamily="18" charset="0"/>
                <a:cs typeface="Times New Roman" panose="02020603050405020304" pitchFamily="18" charset="0"/>
              </a:rPr>
              <a:t>	ECOWAS youth forum</a:t>
            </a:r>
          </a:p>
          <a:p>
            <a:pPr marL="285750" indent="-285750">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YOUTH SOCIO-ECONOMIC INTEGRATION</a:t>
            </a:r>
          </a:p>
          <a:p>
            <a:r>
              <a:rPr lang="en-GB" dirty="0">
                <a:latin typeface="Times New Roman" panose="02020603050405020304" pitchFamily="18" charset="0"/>
                <a:cs typeface="Times New Roman" panose="02020603050405020304" pitchFamily="18" charset="0"/>
              </a:rPr>
              <a:t>	Youth Employment</a:t>
            </a:r>
          </a:p>
          <a:p>
            <a:r>
              <a:rPr lang="en-GB" dirty="0">
                <a:latin typeface="Times New Roman" panose="02020603050405020304" pitchFamily="18" charset="0"/>
                <a:cs typeface="Times New Roman" panose="02020603050405020304" pitchFamily="18" charset="0"/>
              </a:rPr>
              <a:t>	Elaboration of a databank on jobs and vocational training opportunities</a:t>
            </a:r>
          </a:p>
          <a:p>
            <a:pPr marL="285750" indent="-285750">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SOLIDARITY AMONG YOUNG PEOPLE</a:t>
            </a:r>
          </a:p>
          <a:p>
            <a:r>
              <a:rPr lang="en-GB" dirty="0">
                <a:latin typeface="Times New Roman" panose="02020603050405020304" pitchFamily="18" charset="0"/>
                <a:cs typeface="Times New Roman" panose="02020603050405020304" pitchFamily="18" charset="0"/>
              </a:rPr>
              <a:t>	Involving young girls In peace building</a:t>
            </a:r>
          </a:p>
          <a:p>
            <a:r>
              <a:rPr lang="en-GB" dirty="0">
                <a:latin typeface="Times New Roman" panose="02020603050405020304" pitchFamily="18" charset="0"/>
                <a:cs typeface="Times New Roman" panose="02020603050405020304" pitchFamily="18" charset="0"/>
              </a:rPr>
              <a:t>	Organisation of young entrepreneurs show</a:t>
            </a:r>
          </a:p>
          <a:p>
            <a:r>
              <a:rPr lang="en-GB" dirty="0">
                <a:latin typeface="Times New Roman" panose="02020603050405020304" pitchFamily="18" charset="0"/>
                <a:cs typeface="Times New Roman" panose="02020603050405020304" pitchFamily="18" charset="0"/>
              </a:rPr>
              <a:t>	The ECOWAS volunteers programme</a:t>
            </a:r>
          </a:p>
          <a:p>
            <a:r>
              <a:rPr lang="en-GB" b="1" dirty="0">
                <a:latin typeface="Times New Roman" panose="02020603050405020304" pitchFamily="18" charset="0"/>
                <a:cs typeface="Times New Roman" panose="02020603050405020304" pitchFamily="18" charset="0"/>
              </a:rPr>
              <a:t>ECOWAS BANK FOR INVESTMENT AND DEVELOPMENT</a:t>
            </a:r>
          </a:p>
          <a:p>
            <a:pPr marL="285750" indent="-285750" algn="just">
              <a:spcAft>
                <a:spcPts val="1000"/>
              </a:spcAft>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The Young Professional Recruitment Programme - The programme is designed for high calibre young professionals who will not be more than thirty (30) years at the time of recruitment. The selected candidates will be appointed as Young Trainee Professional Staff in the Bank under a two (2)-year fixed term contract. The candidates will observe a probationary period of six (6) months during which each party may terminate the relationship without prior notice. </a:t>
            </a:r>
          </a:p>
          <a:p>
            <a:pPr>
              <a:spcAft>
                <a:spcPts val="1000"/>
              </a:spcAft>
            </a:pPr>
            <a:r>
              <a:rPr lang="en-GB" b="1" dirty="0">
                <a:latin typeface="Times New Roman" panose="02020603050405020304" pitchFamily="18" charset="0"/>
                <a:cs typeface="Times New Roman" panose="02020603050405020304" pitchFamily="18" charset="0"/>
              </a:rPr>
              <a:t>ECOWAS Commission Court of Justice</a:t>
            </a:r>
          </a:p>
          <a:p>
            <a:pPr marL="285750" indent="-285750">
              <a:spcAft>
                <a:spcPts val="1000"/>
              </a:spcAft>
              <a:buFont typeface="Wingdings" panose="05000000000000000000" pitchFamily="2" charset="2"/>
              <a:buChar char="q"/>
            </a:pPr>
            <a:r>
              <a:rPr lang="en-GB" dirty="0">
                <a:latin typeface="Times New Roman" panose="02020603050405020304" pitchFamily="18" charset="0"/>
                <a:cs typeface="Times New Roman" panose="02020603050405020304" pitchFamily="18" charset="0"/>
              </a:rPr>
              <a:t>Internship Training Program at the ECOWAS  Commission Court of Justice - the programme is aimed at fostering youth employment and providing a practical learning framework in their areas of university training</a:t>
            </a:r>
          </a:p>
          <a:p>
            <a:pPr marL="285750" indent="-285750">
              <a:spcAft>
                <a:spcPts val="1000"/>
              </a:spcAft>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a:p>
            <a:pPr marL="285750" indent="-285750">
              <a:buFont typeface="Wingdings" panose="05000000000000000000" pitchFamily="2" charset="2"/>
              <a:buChar char="q"/>
            </a:pPr>
            <a:endParaRPr lang="en-GB" dirty="0"/>
          </a:p>
        </p:txBody>
      </p:sp>
    </p:spTree>
    <p:extLst>
      <p:ext uri="{BB962C8B-B14F-4D97-AF65-F5344CB8AC3E}">
        <p14:creationId xmlns:p14="http://schemas.microsoft.com/office/powerpoint/2010/main" val="3073103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6" end="6"/>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7" end="7"/>
                                            </p:txEl>
                                          </p:spTgt>
                                        </p:tgtEl>
                                      </p:cBhvr>
                                    </p:animEffect>
                                  </p:childTnLst>
                                </p:cTn>
                              </p:par>
                              <p:par>
                                <p:cTn id="53" presetID="31"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8" end="8"/>
                                            </p:txEl>
                                          </p:spTgt>
                                        </p:tgtEl>
                                      </p:cBhvr>
                                    </p:animEffect>
                                  </p:childTnLst>
                                </p:cTn>
                              </p:par>
                              <p:par>
                                <p:cTn id="59" presetID="31" presetClass="entr" presetSubtype="0" fill="hold"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p:cTn id="61"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2"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63"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64" dur="1000"/>
                                        <p:tgtEl>
                                          <p:spTgt spid="3">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 calcmode="lin" valueType="num">
                                      <p:cBhvr additive="base">
                                        <p:cTn id="6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Effect transition="in" filter="wheel(1)">
                                      <p:cBhvr>
                                        <p:cTn id="79" dur="2000"/>
                                        <p:tgtEl>
                                          <p:spTgt spid="3">
                                            <p:txEl>
                                              <p:pRg st="12" end="12"/>
                                            </p:txEl>
                                          </p:spTgt>
                                        </p:tgtEl>
                                      </p:cBhvr>
                                    </p:animEffect>
                                  </p:childTnLst>
                                </p:cTn>
                              </p:par>
                              <p:par>
                                <p:cTn id="80" presetID="21" presetClass="entr" presetSubtype="1" fill="hold" nodeType="withEffect">
                                  <p:stCondLst>
                                    <p:cond delay="0"/>
                                  </p:stCondLst>
                                  <p:childTnLst>
                                    <p:set>
                                      <p:cBhvr>
                                        <p:cTn id="81" dur="1" fill="hold">
                                          <p:stCondLst>
                                            <p:cond delay="0"/>
                                          </p:stCondLst>
                                        </p:cTn>
                                        <p:tgtEl>
                                          <p:spTgt spid="3">
                                            <p:txEl>
                                              <p:pRg st="13" end="13"/>
                                            </p:txEl>
                                          </p:spTgt>
                                        </p:tgtEl>
                                        <p:attrNameLst>
                                          <p:attrName>style.visibility</p:attrName>
                                        </p:attrNameLst>
                                      </p:cBhvr>
                                      <p:to>
                                        <p:strVal val="visible"/>
                                      </p:to>
                                    </p:set>
                                    <p:animEffect transition="in" filter="wheel(1)">
                                      <p:cBhvr>
                                        <p:cTn id="82"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38AA016F-A5C6-4D6B-8222-739B033CA8D0}"/>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2" name="TextBox 1"/>
          <p:cNvSpPr txBox="1"/>
          <p:nvPr/>
        </p:nvSpPr>
        <p:spPr>
          <a:xfrm>
            <a:off x="988532" y="160638"/>
            <a:ext cx="10107827" cy="6730048"/>
          </a:xfrm>
          <a:prstGeom prst="rect">
            <a:avLst/>
          </a:prstGeom>
          <a:noFill/>
        </p:spPr>
        <p:txBody>
          <a:bodyPr wrap="square" rtlCol="0">
            <a:spAutoFit/>
          </a:bodyPr>
          <a:lstStyle/>
          <a:p>
            <a:pPr marL="342900" indent="-342900" algn="jus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Lawyers/International Relations</a:t>
            </a:r>
          </a:p>
          <a:p>
            <a:pPr algn="just"/>
            <a:r>
              <a:rPr lang="en-GB" sz="2000" b="1" dirty="0">
                <a:latin typeface="Times New Roman" panose="02020603050405020304" pitchFamily="18" charset="0"/>
                <a:cs typeface="Times New Roman" panose="02020603050405020304" pitchFamily="18" charset="0"/>
              </a:rPr>
              <a:t>ECOWAS Commission</a:t>
            </a:r>
          </a:p>
          <a:p>
            <a:pPr marL="342900" indent="-342900" algn="jus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Human Resources Department– Human resource personnel, Administration Management</a:t>
            </a:r>
          </a:p>
          <a:p>
            <a:pPr marL="342900" indent="-342900" algn="just">
              <a:spcAft>
                <a:spcPts val="1000"/>
              </a:spcAf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Languages – Interpreters and Translators</a:t>
            </a:r>
          </a:p>
          <a:p>
            <a:pPr algn="just"/>
            <a:r>
              <a:rPr lang="en-GB" sz="2000" b="1" dirty="0">
                <a:latin typeface="Times New Roman" panose="02020603050405020304" pitchFamily="18" charset="0"/>
                <a:cs typeface="Times New Roman" panose="02020603050405020304" pitchFamily="18" charset="0"/>
              </a:rPr>
              <a:t>Industrial Development </a:t>
            </a:r>
            <a:endParaRPr lang="en-GB"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Finance/Accounting / Economists / Development studies (Masters Degree)</a:t>
            </a:r>
          </a:p>
          <a:p>
            <a:pPr algn="just"/>
            <a:r>
              <a:rPr lang="en-GB" sz="2000" b="1" dirty="0">
                <a:latin typeface="Times New Roman" panose="02020603050405020304" pitchFamily="18" charset="0"/>
                <a:cs typeface="Times New Roman" panose="02020603050405020304" pitchFamily="18" charset="0"/>
              </a:rPr>
              <a:t>Infrastructural Regional Projects </a:t>
            </a:r>
            <a:endParaRPr lang="en-GB"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Civil Engineers/ Mechanical Engineers/ Marine Engineers/ Marine Brokers</a:t>
            </a:r>
          </a:p>
          <a:p>
            <a:pPr marL="342900" indent="-342900" algn="jus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ICT / ECOLINK</a:t>
            </a:r>
          </a:p>
          <a:p>
            <a:pPr marL="342900" indent="-342900" algn="just">
              <a:spcAft>
                <a:spcPts val="1000"/>
              </a:spcAf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CCC – Communication Centre</a:t>
            </a:r>
          </a:p>
          <a:p>
            <a:pPr algn="just"/>
            <a:r>
              <a:rPr lang="en-GB" sz="2000" b="1" dirty="0">
                <a:latin typeface="Times New Roman" panose="02020603050405020304" pitchFamily="18" charset="0"/>
                <a:cs typeface="Times New Roman" panose="02020603050405020304" pitchFamily="18" charset="0"/>
              </a:rPr>
              <a:t>Political Affairs Peace and Security</a:t>
            </a:r>
          </a:p>
          <a:p>
            <a:pPr marL="342900" indent="-342900" algn="jus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Peace and Security</a:t>
            </a:r>
          </a:p>
          <a:p>
            <a:pPr marL="342900" indent="-342900" algn="jus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Democracy and Good Governance</a:t>
            </a:r>
          </a:p>
          <a:p>
            <a:pPr marL="342900" indent="-342900" algn="jus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Elections &amp; Monitoring </a:t>
            </a:r>
          </a:p>
          <a:p>
            <a:pPr marL="342900" indent="-342900" algn="just">
              <a:spcAft>
                <a:spcPts val="1000"/>
              </a:spcAf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Mediation and facilitation</a:t>
            </a:r>
          </a:p>
          <a:p>
            <a:pPr algn="just"/>
            <a:r>
              <a:rPr lang="en-GB" sz="2000" b="1" dirty="0">
                <a:latin typeface="Times New Roman" panose="02020603050405020304" pitchFamily="18" charset="0"/>
                <a:cs typeface="Times New Roman" panose="02020603050405020304" pitchFamily="18" charset="0"/>
              </a:rPr>
              <a:t>Department of Regional Peace and Security</a:t>
            </a:r>
          </a:p>
          <a:p>
            <a:pPr marL="342900" indent="-342900" algn="just">
              <a:spcAft>
                <a:spcPts val="1000"/>
              </a:spcAft>
              <a:buFont typeface="Wingdings" panose="05000000000000000000" pitchFamily="2" charset="2"/>
              <a:buChar char="q"/>
            </a:pPr>
            <a:r>
              <a:rPr lang="en-GB" sz="2000" dirty="0">
                <a:latin typeface="Times New Roman" panose="02020603050405020304" pitchFamily="18" charset="0"/>
                <a:cs typeface="Times New Roman" panose="02020603050405020304" pitchFamily="18" charset="0"/>
              </a:rPr>
              <a:t>ECOWAS Civilian Database roster</a:t>
            </a:r>
          </a:p>
          <a:p>
            <a:pPr algn="just"/>
            <a:r>
              <a:rPr lang="en-GB" sz="2000" dirty="0">
                <a:latin typeface="Times New Roman" panose="02020603050405020304" pitchFamily="18" charset="0"/>
                <a:cs typeface="Times New Roman" panose="02020603050405020304" pitchFamily="18" charset="0"/>
              </a:rPr>
              <a:t>N/B: We are surrounded by Franco-phone countries, we see no reason why we as youths cannot influence the government to take us to these countries to learn these languages.</a:t>
            </a:r>
          </a:p>
          <a:p>
            <a:pPr algn="just"/>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4236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arn(inVertic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500"/>
                                        <p:tgtEl>
                                          <p:spTgt spid="2">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wipe(down)">
                                      <p:cBhvr>
                                        <p:cTn id="43" dur="580">
                                          <p:stCondLst>
                                            <p:cond delay="0"/>
                                          </p:stCondLst>
                                        </p:cTn>
                                        <p:tgtEl>
                                          <p:spTgt spid="2">
                                            <p:txEl>
                                              <p:pRg st="10" end="10"/>
                                            </p:txEl>
                                          </p:spTgt>
                                        </p:tgtEl>
                                      </p:cBhvr>
                                    </p:animEffect>
                                    <p:anim calcmode="lin" valueType="num">
                                      <p:cBhvr>
                                        <p:cTn id="44" dur="1822" tmFilter="0,0; 0.14,0.36; 0.43,0.73; 0.71,0.91; 1.0,1.0">
                                          <p:stCondLst>
                                            <p:cond delay="0"/>
                                          </p:stCondLst>
                                        </p:cTn>
                                        <p:tgtEl>
                                          <p:spTgt spid="2">
                                            <p:txEl>
                                              <p:pRg st="10" end="1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xEl>
                                              <p:pRg st="10" end="1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xEl>
                                              <p:pRg st="10" end="1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xEl>
                                              <p:pRg st="10" end="1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xEl>
                                              <p:pRg st="10" end="1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xEl>
                                              <p:pRg st="10" end="10"/>
                                            </p:txEl>
                                          </p:spTgt>
                                        </p:tgtEl>
                                      </p:cBhvr>
                                      <p:to x="100000" y="60000"/>
                                    </p:animScale>
                                    <p:animScale>
                                      <p:cBhvr>
                                        <p:cTn id="50" dur="166" decel="50000">
                                          <p:stCondLst>
                                            <p:cond delay="676"/>
                                          </p:stCondLst>
                                        </p:cTn>
                                        <p:tgtEl>
                                          <p:spTgt spid="2">
                                            <p:txEl>
                                              <p:pRg st="10" end="10"/>
                                            </p:txEl>
                                          </p:spTgt>
                                        </p:tgtEl>
                                      </p:cBhvr>
                                      <p:to x="100000" y="100000"/>
                                    </p:animScale>
                                    <p:animScale>
                                      <p:cBhvr>
                                        <p:cTn id="51" dur="26">
                                          <p:stCondLst>
                                            <p:cond delay="1312"/>
                                          </p:stCondLst>
                                        </p:cTn>
                                        <p:tgtEl>
                                          <p:spTgt spid="2">
                                            <p:txEl>
                                              <p:pRg st="10" end="10"/>
                                            </p:txEl>
                                          </p:spTgt>
                                        </p:tgtEl>
                                      </p:cBhvr>
                                      <p:to x="100000" y="80000"/>
                                    </p:animScale>
                                    <p:animScale>
                                      <p:cBhvr>
                                        <p:cTn id="52" dur="166" decel="50000">
                                          <p:stCondLst>
                                            <p:cond delay="1338"/>
                                          </p:stCondLst>
                                        </p:cTn>
                                        <p:tgtEl>
                                          <p:spTgt spid="2">
                                            <p:txEl>
                                              <p:pRg st="10" end="10"/>
                                            </p:txEl>
                                          </p:spTgt>
                                        </p:tgtEl>
                                      </p:cBhvr>
                                      <p:to x="100000" y="100000"/>
                                    </p:animScale>
                                    <p:animScale>
                                      <p:cBhvr>
                                        <p:cTn id="53" dur="26">
                                          <p:stCondLst>
                                            <p:cond delay="1642"/>
                                          </p:stCondLst>
                                        </p:cTn>
                                        <p:tgtEl>
                                          <p:spTgt spid="2">
                                            <p:txEl>
                                              <p:pRg st="10" end="10"/>
                                            </p:txEl>
                                          </p:spTgt>
                                        </p:tgtEl>
                                      </p:cBhvr>
                                      <p:to x="100000" y="90000"/>
                                    </p:animScale>
                                    <p:animScale>
                                      <p:cBhvr>
                                        <p:cTn id="54" dur="166" decel="50000">
                                          <p:stCondLst>
                                            <p:cond delay="1668"/>
                                          </p:stCondLst>
                                        </p:cTn>
                                        <p:tgtEl>
                                          <p:spTgt spid="2">
                                            <p:txEl>
                                              <p:pRg st="10" end="10"/>
                                            </p:txEl>
                                          </p:spTgt>
                                        </p:tgtEl>
                                      </p:cBhvr>
                                      <p:to x="100000" y="100000"/>
                                    </p:animScale>
                                    <p:animScale>
                                      <p:cBhvr>
                                        <p:cTn id="55" dur="26">
                                          <p:stCondLst>
                                            <p:cond delay="1808"/>
                                          </p:stCondLst>
                                        </p:cTn>
                                        <p:tgtEl>
                                          <p:spTgt spid="2">
                                            <p:txEl>
                                              <p:pRg st="10" end="10"/>
                                            </p:txEl>
                                          </p:spTgt>
                                        </p:tgtEl>
                                      </p:cBhvr>
                                      <p:to x="100000" y="95000"/>
                                    </p:animScale>
                                    <p:animScale>
                                      <p:cBhvr>
                                        <p:cTn id="56" dur="166" decel="50000">
                                          <p:stCondLst>
                                            <p:cond delay="1834"/>
                                          </p:stCondLst>
                                        </p:cTn>
                                        <p:tgtEl>
                                          <p:spTgt spid="2">
                                            <p:txEl>
                                              <p:pRg st="10" end="10"/>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2">
                                            <p:txEl>
                                              <p:pRg st="11" end="11"/>
                                            </p:txEl>
                                          </p:spTgt>
                                        </p:tgtEl>
                                        <p:attrNameLst>
                                          <p:attrName>style.visibility</p:attrName>
                                        </p:attrNameLst>
                                      </p:cBhvr>
                                      <p:to>
                                        <p:strVal val="visible"/>
                                      </p:to>
                                    </p:set>
                                    <p:animEffect transition="in" filter="wipe(down)">
                                      <p:cBhvr>
                                        <p:cTn id="59" dur="580">
                                          <p:stCondLst>
                                            <p:cond delay="0"/>
                                          </p:stCondLst>
                                        </p:cTn>
                                        <p:tgtEl>
                                          <p:spTgt spid="2">
                                            <p:txEl>
                                              <p:pRg st="11" end="11"/>
                                            </p:txEl>
                                          </p:spTgt>
                                        </p:tgtEl>
                                      </p:cBhvr>
                                    </p:animEffect>
                                    <p:anim calcmode="lin" valueType="num">
                                      <p:cBhvr>
                                        <p:cTn id="60" dur="1822" tmFilter="0,0; 0.14,0.36; 0.43,0.73; 0.71,0.91; 1.0,1.0">
                                          <p:stCondLst>
                                            <p:cond delay="0"/>
                                          </p:stCondLst>
                                        </p:cTn>
                                        <p:tgtEl>
                                          <p:spTgt spid="2">
                                            <p:txEl>
                                              <p:pRg st="11" end="11"/>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
                                            <p:txEl>
                                              <p:pRg st="11" end="11"/>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
                                            <p:txEl>
                                              <p:pRg st="11" end="11"/>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
                                            <p:txEl>
                                              <p:pRg st="11" end="11"/>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
                                            <p:txEl>
                                              <p:pRg st="11" end="11"/>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2">
                                            <p:txEl>
                                              <p:pRg st="11" end="11"/>
                                            </p:txEl>
                                          </p:spTgt>
                                        </p:tgtEl>
                                      </p:cBhvr>
                                      <p:to x="100000" y="60000"/>
                                    </p:animScale>
                                    <p:animScale>
                                      <p:cBhvr>
                                        <p:cTn id="66" dur="166" decel="50000">
                                          <p:stCondLst>
                                            <p:cond delay="676"/>
                                          </p:stCondLst>
                                        </p:cTn>
                                        <p:tgtEl>
                                          <p:spTgt spid="2">
                                            <p:txEl>
                                              <p:pRg st="11" end="11"/>
                                            </p:txEl>
                                          </p:spTgt>
                                        </p:tgtEl>
                                      </p:cBhvr>
                                      <p:to x="100000" y="100000"/>
                                    </p:animScale>
                                    <p:animScale>
                                      <p:cBhvr>
                                        <p:cTn id="67" dur="26">
                                          <p:stCondLst>
                                            <p:cond delay="1312"/>
                                          </p:stCondLst>
                                        </p:cTn>
                                        <p:tgtEl>
                                          <p:spTgt spid="2">
                                            <p:txEl>
                                              <p:pRg st="11" end="11"/>
                                            </p:txEl>
                                          </p:spTgt>
                                        </p:tgtEl>
                                      </p:cBhvr>
                                      <p:to x="100000" y="80000"/>
                                    </p:animScale>
                                    <p:animScale>
                                      <p:cBhvr>
                                        <p:cTn id="68" dur="166" decel="50000">
                                          <p:stCondLst>
                                            <p:cond delay="1338"/>
                                          </p:stCondLst>
                                        </p:cTn>
                                        <p:tgtEl>
                                          <p:spTgt spid="2">
                                            <p:txEl>
                                              <p:pRg st="11" end="11"/>
                                            </p:txEl>
                                          </p:spTgt>
                                        </p:tgtEl>
                                      </p:cBhvr>
                                      <p:to x="100000" y="100000"/>
                                    </p:animScale>
                                    <p:animScale>
                                      <p:cBhvr>
                                        <p:cTn id="69" dur="26">
                                          <p:stCondLst>
                                            <p:cond delay="1642"/>
                                          </p:stCondLst>
                                        </p:cTn>
                                        <p:tgtEl>
                                          <p:spTgt spid="2">
                                            <p:txEl>
                                              <p:pRg st="11" end="11"/>
                                            </p:txEl>
                                          </p:spTgt>
                                        </p:tgtEl>
                                      </p:cBhvr>
                                      <p:to x="100000" y="90000"/>
                                    </p:animScale>
                                    <p:animScale>
                                      <p:cBhvr>
                                        <p:cTn id="70" dur="166" decel="50000">
                                          <p:stCondLst>
                                            <p:cond delay="1668"/>
                                          </p:stCondLst>
                                        </p:cTn>
                                        <p:tgtEl>
                                          <p:spTgt spid="2">
                                            <p:txEl>
                                              <p:pRg st="11" end="11"/>
                                            </p:txEl>
                                          </p:spTgt>
                                        </p:tgtEl>
                                      </p:cBhvr>
                                      <p:to x="100000" y="100000"/>
                                    </p:animScale>
                                    <p:animScale>
                                      <p:cBhvr>
                                        <p:cTn id="71" dur="26">
                                          <p:stCondLst>
                                            <p:cond delay="1808"/>
                                          </p:stCondLst>
                                        </p:cTn>
                                        <p:tgtEl>
                                          <p:spTgt spid="2">
                                            <p:txEl>
                                              <p:pRg st="11" end="11"/>
                                            </p:txEl>
                                          </p:spTgt>
                                        </p:tgtEl>
                                      </p:cBhvr>
                                      <p:to x="100000" y="95000"/>
                                    </p:animScale>
                                    <p:animScale>
                                      <p:cBhvr>
                                        <p:cTn id="72" dur="166" decel="50000">
                                          <p:stCondLst>
                                            <p:cond delay="1834"/>
                                          </p:stCondLst>
                                        </p:cTn>
                                        <p:tgtEl>
                                          <p:spTgt spid="2">
                                            <p:txEl>
                                              <p:pRg st="11" end="11"/>
                                            </p:txEl>
                                          </p:spTgt>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2">
                                            <p:txEl>
                                              <p:pRg st="12" end="12"/>
                                            </p:txEl>
                                          </p:spTgt>
                                        </p:tgtEl>
                                        <p:attrNameLst>
                                          <p:attrName>style.visibility</p:attrName>
                                        </p:attrNameLst>
                                      </p:cBhvr>
                                      <p:to>
                                        <p:strVal val="visible"/>
                                      </p:to>
                                    </p:set>
                                    <p:animEffect transition="in" filter="wipe(down)">
                                      <p:cBhvr>
                                        <p:cTn id="75" dur="580">
                                          <p:stCondLst>
                                            <p:cond delay="0"/>
                                          </p:stCondLst>
                                        </p:cTn>
                                        <p:tgtEl>
                                          <p:spTgt spid="2">
                                            <p:txEl>
                                              <p:pRg st="12" end="12"/>
                                            </p:txEl>
                                          </p:spTgt>
                                        </p:tgtEl>
                                      </p:cBhvr>
                                    </p:animEffect>
                                    <p:anim calcmode="lin" valueType="num">
                                      <p:cBhvr>
                                        <p:cTn id="76" dur="1822" tmFilter="0,0; 0.14,0.36; 0.43,0.73; 0.71,0.91; 1.0,1.0">
                                          <p:stCondLst>
                                            <p:cond delay="0"/>
                                          </p:stCondLst>
                                        </p:cTn>
                                        <p:tgtEl>
                                          <p:spTgt spid="2">
                                            <p:txEl>
                                              <p:pRg st="12" end="12"/>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
                                            <p:txEl>
                                              <p:pRg st="12" end="12"/>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
                                            <p:txEl>
                                              <p:pRg st="12" end="12"/>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
                                            <p:txEl>
                                              <p:pRg st="12" end="12"/>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
                                            <p:txEl>
                                              <p:pRg st="12" end="12"/>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2">
                                            <p:txEl>
                                              <p:pRg st="12" end="12"/>
                                            </p:txEl>
                                          </p:spTgt>
                                        </p:tgtEl>
                                      </p:cBhvr>
                                      <p:to x="100000" y="60000"/>
                                    </p:animScale>
                                    <p:animScale>
                                      <p:cBhvr>
                                        <p:cTn id="82" dur="166" decel="50000">
                                          <p:stCondLst>
                                            <p:cond delay="676"/>
                                          </p:stCondLst>
                                        </p:cTn>
                                        <p:tgtEl>
                                          <p:spTgt spid="2">
                                            <p:txEl>
                                              <p:pRg st="12" end="12"/>
                                            </p:txEl>
                                          </p:spTgt>
                                        </p:tgtEl>
                                      </p:cBhvr>
                                      <p:to x="100000" y="100000"/>
                                    </p:animScale>
                                    <p:animScale>
                                      <p:cBhvr>
                                        <p:cTn id="83" dur="26">
                                          <p:stCondLst>
                                            <p:cond delay="1312"/>
                                          </p:stCondLst>
                                        </p:cTn>
                                        <p:tgtEl>
                                          <p:spTgt spid="2">
                                            <p:txEl>
                                              <p:pRg st="12" end="12"/>
                                            </p:txEl>
                                          </p:spTgt>
                                        </p:tgtEl>
                                      </p:cBhvr>
                                      <p:to x="100000" y="80000"/>
                                    </p:animScale>
                                    <p:animScale>
                                      <p:cBhvr>
                                        <p:cTn id="84" dur="166" decel="50000">
                                          <p:stCondLst>
                                            <p:cond delay="1338"/>
                                          </p:stCondLst>
                                        </p:cTn>
                                        <p:tgtEl>
                                          <p:spTgt spid="2">
                                            <p:txEl>
                                              <p:pRg st="12" end="12"/>
                                            </p:txEl>
                                          </p:spTgt>
                                        </p:tgtEl>
                                      </p:cBhvr>
                                      <p:to x="100000" y="100000"/>
                                    </p:animScale>
                                    <p:animScale>
                                      <p:cBhvr>
                                        <p:cTn id="85" dur="26">
                                          <p:stCondLst>
                                            <p:cond delay="1642"/>
                                          </p:stCondLst>
                                        </p:cTn>
                                        <p:tgtEl>
                                          <p:spTgt spid="2">
                                            <p:txEl>
                                              <p:pRg st="12" end="12"/>
                                            </p:txEl>
                                          </p:spTgt>
                                        </p:tgtEl>
                                      </p:cBhvr>
                                      <p:to x="100000" y="90000"/>
                                    </p:animScale>
                                    <p:animScale>
                                      <p:cBhvr>
                                        <p:cTn id="86" dur="166" decel="50000">
                                          <p:stCondLst>
                                            <p:cond delay="1668"/>
                                          </p:stCondLst>
                                        </p:cTn>
                                        <p:tgtEl>
                                          <p:spTgt spid="2">
                                            <p:txEl>
                                              <p:pRg st="12" end="12"/>
                                            </p:txEl>
                                          </p:spTgt>
                                        </p:tgtEl>
                                      </p:cBhvr>
                                      <p:to x="100000" y="100000"/>
                                    </p:animScale>
                                    <p:animScale>
                                      <p:cBhvr>
                                        <p:cTn id="87" dur="26">
                                          <p:stCondLst>
                                            <p:cond delay="1808"/>
                                          </p:stCondLst>
                                        </p:cTn>
                                        <p:tgtEl>
                                          <p:spTgt spid="2">
                                            <p:txEl>
                                              <p:pRg st="12" end="12"/>
                                            </p:txEl>
                                          </p:spTgt>
                                        </p:tgtEl>
                                      </p:cBhvr>
                                      <p:to x="100000" y="95000"/>
                                    </p:animScale>
                                    <p:animScale>
                                      <p:cBhvr>
                                        <p:cTn id="88" dur="166" decel="50000">
                                          <p:stCondLst>
                                            <p:cond delay="1834"/>
                                          </p:stCondLst>
                                        </p:cTn>
                                        <p:tgtEl>
                                          <p:spTgt spid="2">
                                            <p:txEl>
                                              <p:pRg st="12" end="12"/>
                                            </p:txEl>
                                          </p:spTgt>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2">
                                            <p:txEl>
                                              <p:pRg st="13" end="13"/>
                                            </p:txEl>
                                          </p:spTgt>
                                        </p:tgtEl>
                                        <p:attrNameLst>
                                          <p:attrName>style.visibility</p:attrName>
                                        </p:attrNameLst>
                                      </p:cBhvr>
                                      <p:to>
                                        <p:strVal val="visible"/>
                                      </p:to>
                                    </p:set>
                                    <p:animEffect transition="in" filter="wipe(down)">
                                      <p:cBhvr>
                                        <p:cTn id="91" dur="580">
                                          <p:stCondLst>
                                            <p:cond delay="0"/>
                                          </p:stCondLst>
                                        </p:cTn>
                                        <p:tgtEl>
                                          <p:spTgt spid="2">
                                            <p:txEl>
                                              <p:pRg st="13" end="13"/>
                                            </p:txEl>
                                          </p:spTgt>
                                        </p:tgtEl>
                                      </p:cBhvr>
                                    </p:animEffect>
                                    <p:anim calcmode="lin" valueType="num">
                                      <p:cBhvr>
                                        <p:cTn id="92" dur="1822" tmFilter="0,0; 0.14,0.36; 0.43,0.73; 0.71,0.91; 1.0,1.0">
                                          <p:stCondLst>
                                            <p:cond delay="0"/>
                                          </p:stCondLst>
                                        </p:cTn>
                                        <p:tgtEl>
                                          <p:spTgt spid="2">
                                            <p:txEl>
                                              <p:pRg st="13" end="13"/>
                                            </p:txEl>
                                          </p:spTgt>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
                                            <p:txEl>
                                              <p:pRg st="13" end="13"/>
                                            </p:txEl>
                                          </p:spTgt>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
                                            <p:txEl>
                                              <p:pRg st="13" end="13"/>
                                            </p:txEl>
                                          </p:spTgt>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
                                            <p:txEl>
                                              <p:pRg st="13" end="13"/>
                                            </p:txEl>
                                          </p:spTgt>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
                                            <p:txEl>
                                              <p:pRg st="13" end="13"/>
                                            </p:txEl>
                                          </p:spTgt>
                                        </p:tgtEl>
                                        <p:attrNameLst>
                                          <p:attrName>ppt_y</p:attrName>
                                        </p:attrNameLst>
                                      </p:cBhvr>
                                      <p:tavLst>
                                        <p:tav tm="0" fmla="#ppt_y-sin(pi*$)/81">
                                          <p:val>
                                            <p:fltVal val="0"/>
                                          </p:val>
                                        </p:tav>
                                        <p:tav tm="100000">
                                          <p:val>
                                            <p:fltVal val="1"/>
                                          </p:val>
                                        </p:tav>
                                      </p:tavLst>
                                    </p:anim>
                                    <p:animScale>
                                      <p:cBhvr>
                                        <p:cTn id="97" dur="26">
                                          <p:stCondLst>
                                            <p:cond delay="650"/>
                                          </p:stCondLst>
                                        </p:cTn>
                                        <p:tgtEl>
                                          <p:spTgt spid="2">
                                            <p:txEl>
                                              <p:pRg st="13" end="13"/>
                                            </p:txEl>
                                          </p:spTgt>
                                        </p:tgtEl>
                                      </p:cBhvr>
                                      <p:to x="100000" y="60000"/>
                                    </p:animScale>
                                    <p:animScale>
                                      <p:cBhvr>
                                        <p:cTn id="98" dur="166" decel="50000">
                                          <p:stCondLst>
                                            <p:cond delay="676"/>
                                          </p:stCondLst>
                                        </p:cTn>
                                        <p:tgtEl>
                                          <p:spTgt spid="2">
                                            <p:txEl>
                                              <p:pRg st="13" end="13"/>
                                            </p:txEl>
                                          </p:spTgt>
                                        </p:tgtEl>
                                      </p:cBhvr>
                                      <p:to x="100000" y="100000"/>
                                    </p:animScale>
                                    <p:animScale>
                                      <p:cBhvr>
                                        <p:cTn id="99" dur="26">
                                          <p:stCondLst>
                                            <p:cond delay="1312"/>
                                          </p:stCondLst>
                                        </p:cTn>
                                        <p:tgtEl>
                                          <p:spTgt spid="2">
                                            <p:txEl>
                                              <p:pRg st="13" end="13"/>
                                            </p:txEl>
                                          </p:spTgt>
                                        </p:tgtEl>
                                      </p:cBhvr>
                                      <p:to x="100000" y="80000"/>
                                    </p:animScale>
                                    <p:animScale>
                                      <p:cBhvr>
                                        <p:cTn id="100" dur="166" decel="50000">
                                          <p:stCondLst>
                                            <p:cond delay="1338"/>
                                          </p:stCondLst>
                                        </p:cTn>
                                        <p:tgtEl>
                                          <p:spTgt spid="2">
                                            <p:txEl>
                                              <p:pRg st="13" end="13"/>
                                            </p:txEl>
                                          </p:spTgt>
                                        </p:tgtEl>
                                      </p:cBhvr>
                                      <p:to x="100000" y="100000"/>
                                    </p:animScale>
                                    <p:animScale>
                                      <p:cBhvr>
                                        <p:cTn id="101" dur="26">
                                          <p:stCondLst>
                                            <p:cond delay="1642"/>
                                          </p:stCondLst>
                                        </p:cTn>
                                        <p:tgtEl>
                                          <p:spTgt spid="2">
                                            <p:txEl>
                                              <p:pRg st="13" end="13"/>
                                            </p:txEl>
                                          </p:spTgt>
                                        </p:tgtEl>
                                      </p:cBhvr>
                                      <p:to x="100000" y="90000"/>
                                    </p:animScale>
                                    <p:animScale>
                                      <p:cBhvr>
                                        <p:cTn id="102" dur="166" decel="50000">
                                          <p:stCondLst>
                                            <p:cond delay="1668"/>
                                          </p:stCondLst>
                                        </p:cTn>
                                        <p:tgtEl>
                                          <p:spTgt spid="2">
                                            <p:txEl>
                                              <p:pRg st="13" end="13"/>
                                            </p:txEl>
                                          </p:spTgt>
                                        </p:tgtEl>
                                      </p:cBhvr>
                                      <p:to x="100000" y="100000"/>
                                    </p:animScale>
                                    <p:animScale>
                                      <p:cBhvr>
                                        <p:cTn id="103" dur="26">
                                          <p:stCondLst>
                                            <p:cond delay="1808"/>
                                          </p:stCondLst>
                                        </p:cTn>
                                        <p:tgtEl>
                                          <p:spTgt spid="2">
                                            <p:txEl>
                                              <p:pRg st="13" end="13"/>
                                            </p:txEl>
                                          </p:spTgt>
                                        </p:tgtEl>
                                      </p:cBhvr>
                                      <p:to x="100000" y="95000"/>
                                    </p:animScale>
                                    <p:animScale>
                                      <p:cBhvr>
                                        <p:cTn id="104" dur="166" decel="50000">
                                          <p:stCondLst>
                                            <p:cond delay="1834"/>
                                          </p:stCondLst>
                                        </p:cTn>
                                        <p:tgtEl>
                                          <p:spTgt spid="2">
                                            <p:txEl>
                                              <p:pRg st="13" end="13"/>
                                            </p:txEl>
                                          </p:spTgt>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2">
                                            <p:txEl>
                                              <p:pRg st="14" end="14"/>
                                            </p:txEl>
                                          </p:spTgt>
                                        </p:tgtEl>
                                        <p:attrNameLst>
                                          <p:attrName>style.visibility</p:attrName>
                                        </p:attrNameLst>
                                      </p:cBhvr>
                                      <p:to>
                                        <p:strVal val="visible"/>
                                      </p:to>
                                    </p:set>
                                    <p:animEffect transition="in" filter="wipe(down)">
                                      <p:cBhvr>
                                        <p:cTn id="107" dur="580">
                                          <p:stCondLst>
                                            <p:cond delay="0"/>
                                          </p:stCondLst>
                                        </p:cTn>
                                        <p:tgtEl>
                                          <p:spTgt spid="2">
                                            <p:txEl>
                                              <p:pRg st="14" end="14"/>
                                            </p:txEl>
                                          </p:spTgt>
                                        </p:tgtEl>
                                      </p:cBhvr>
                                    </p:animEffect>
                                    <p:anim calcmode="lin" valueType="num">
                                      <p:cBhvr>
                                        <p:cTn id="108" dur="1822" tmFilter="0,0; 0.14,0.36; 0.43,0.73; 0.71,0.91; 1.0,1.0">
                                          <p:stCondLst>
                                            <p:cond delay="0"/>
                                          </p:stCondLst>
                                        </p:cTn>
                                        <p:tgtEl>
                                          <p:spTgt spid="2">
                                            <p:txEl>
                                              <p:pRg st="14" end="14"/>
                                            </p:txEl>
                                          </p:spTgt>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2">
                                            <p:txEl>
                                              <p:pRg st="14" end="14"/>
                                            </p:txEl>
                                          </p:spTgt>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2">
                                            <p:txEl>
                                              <p:pRg st="14" end="14"/>
                                            </p:txEl>
                                          </p:spTgt>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2">
                                            <p:txEl>
                                              <p:pRg st="14" end="14"/>
                                            </p:txEl>
                                          </p:spTgt>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2">
                                            <p:txEl>
                                              <p:pRg st="14" end="14"/>
                                            </p:txEl>
                                          </p:spTgt>
                                        </p:tgtEl>
                                        <p:attrNameLst>
                                          <p:attrName>ppt_y</p:attrName>
                                        </p:attrNameLst>
                                      </p:cBhvr>
                                      <p:tavLst>
                                        <p:tav tm="0" fmla="#ppt_y-sin(pi*$)/81">
                                          <p:val>
                                            <p:fltVal val="0"/>
                                          </p:val>
                                        </p:tav>
                                        <p:tav tm="100000">
                                          <p:val>
                                            <p:fltVal val="1"/>
                                          </p:val>
                                        </p:tav>
                                      </p:tavLst>
                                    </p:anim>
                                    <p:animScale>
                                      <p:cBhvr>
                                        <p:cTn id="113" dur="26">
                                          <p:stCondLst>
                                            <p:cond delay="650"/>
                                          </p:stCondLst>
                                        </p:cTn>
                                        <p:tgtEl>
                                          <p:spTgt spid="2">
                                            <p:txEl>
                                              <p:pRg st="14" end="14"/>
                                            </p:txEl>
                                          </p:spTgt>
                                        </p:tgtEl>
                                      </p:cBhvr>
                                      <p:to x="100000" y="60000"/>
                                    </p:animScale>
                                    <p:animScale>
                                      <p:cBhvr>
                                        <p:cTn id="114" dur="166" decel="50000">
                                          <p:stCondLst>
                                            <p:cond delay="676"/>
                                          </p:stCondLst>
                                        </p:cTn>
                                        <p:tgtEl>
                                          <p:spTgt spid="2">
                                            <p:txEl>
                                              <p:pRg st="14" end="14"/>
                                            </p:txEl>
                                          </p:spTgt>
                                        </p:tgtEl>
                                      </p:cBhvr>
                                      <p:to x="100000" y="100000"/>
                                    </p:animScale>
                                    <p:animScale>
                                      <p:cBhvr>
                                        <p:cTn id="115" dur="26">
                                          <p:stCondLst>
                                            <p:cond delay="1312"/>
                                          </p:stCondLst>
                                        </p:cTn>
                                        <p:tgtEl>
                                          <p:spTgt spid="2">
                                            <p:txEl>
                                              <p:pRg st="14" end="14"/>
                                            </p:txEl>
                                          </p:spTgt>
                                        </p:tgtEl>
                                      </p:cBhvr>
                                      <p:to x="100000" y="80000"/>
                                    </p:animScale>
                                    <p:animScale>
                                      <p:cBhvr>
                                        <p:cTn id="116" dur="166" decel="50000">
                                          <p:stCondLst>
                                            <p:cond delay="1338"/>
                                          </p:stCondLst>
                                        </p:cTn>
                                        <p:tgtEl>
                                          <p:spTgt spid="2">
                                            <p:txEl>
                                              <p:pRg st="14" end="14"/>
                                            </p:txEl>
                                          </p:spTgt>
                                        </p:tgtEl>
                                      </p:cBhvr>
                                      <p:to x="100000" y="100000"/>
                                    </p:animScale>
                                    <p:animScale>
                                      <p:cBhvr>
                                        <p:cTn id="117" dur="26">
                                          <p:stCondLst>
                                            <p:cond delay="1642"/>
                                          </p:stCondLst>
                                        </p:cTn>
                                        <p:tgtEl>
                                          <p:spTgt spid="2">
                                            <p:txEl>
                                              <p:pRg st="14" end="14"/>
                                            </p:txEl>
                                          </p:spTgt>
                                        </p:tgtEl>
                                      </p:cBhvr>
                                      <p:to x="100000" y="90000"/>
                                    </p:animScale>
                                    <p:animScale>
                                      <p:cBhvr>
                                        <p:cTn id="118" dur="166" decel="50000">
                                          <p:stCondLst>
                                            <p:cond delay="1668"/>
                                          </p:stCondLst>
                                        </p:cTn>
                                        <p:tgtEl>
                                          <p:spTgt spid="2">
                                            <p:txEl>
                                              <p:pRg st="14" end="14"/>
                                            </p:txEl>
                                          </p:spTgt>
                                        </p:tgtEl>
                                      </p:cBhvr>
                                      <p:to x="100000" y="100000"/>
                                    </p:animScale>
                                    <p:animScale>
                                      <p:cBhvr>
                                        <p:cTn id="119" dur="26">
                                          <p:stCondLst>
                                            <p:cond delay="1808"/>
                                          </p:stCondLst>
                                        </p:cTn>
                                        <p:tgtEl>
                                          <p:spTgt spid="2">
                                            <p:txEl>
                                              <p:pRg st="14" end="14"/>
                                            </p:txEl>
                                          </p:spTgt>
                                        </p:tgtEl>
                                      </p:cBhvr>
                                      <p:to x="100000" y="95000"/>
                                    </p:animScale>
                                    <p:animScale>
                                      <p:cBhvr>
                                        <p:cTn id="120" dur="166" decel="50000">
                                          <p:stCondLst>
                                            <p:cond delay="1834"/>
                                          </p:stCondLst>
                                        </p:cTn>
                                        <p:tgtEl>
                                          <p:spTgt spid="2">
                                            <p:txEl>
                                              <p:pRg st="14" end="14"/>
                                            </p:txEl>
                                          </p:spTgt>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31" presetClass="entr" presetSubtype="0" fill="hold" nodeType="clickEffect">
                                  <p:stCondLst>
                                    <p:cond delay="0"/>
                                  </p:stCondLst>
                                  <p:childTnLst>
                                    <p:set>
                                      <p:cBhvr>
                                        <p:cTn id="124" dur="1" fill="hold">
                                          <p:stCondLst>
                                            <p:cond delay="0"/>
                                          </p:stCondLst>
                                        </p:cTn>
                                        <p:tgtEl>
                                          <p:spTgt spid="2">
                                            <p:txEl>
                                              <p:pRg st="15" end="15"/>
                                            </p:txEl>
                                          </p:spTgt>
                                        </p:tgtEl>
                                        <p:attrNameLst>
                                          <p:attrName>style.visibility</p:attrName>
                                        </p:attrNameLst>
                                      </p:cBhvr>
                                      <p:to>
                                        <p:strVal val="visible"/>
                                      </p:to>
                                    </p:set>
                                    <p:anim calcmode="lin" valueType="num">
                                      <p:cBhvr>
                                        <p:cTn id="125" dur="1000" fill="hold"/>
                                        <p:tgtEl>
                                          <p:spTgt spid="2">
                                            <p:txEl>
                                              <p:pRg st="15" end="15"/>
                                            </p:txEl>
                                          </p:spTgt>
                                        </p:tgtEl>
                                        <p:attrNameLst>
                                          <p:attrName>ppt_w</p:attrName>
                                        </p:attrNameLst>
                                      </p:cBhvr>
                                      <p:tavLst>
                                        <p:tav tm="0">
                                          <p:val>
                                            <p:fltVal val="0"/>
                                          </p:val>
                                        </p:tav>
                                        <p:tav tm="100000">
                                          <p:val>
                                            <p:strVal val="#ppt_w"/>
                                          </p:val>
                                        </p:tav>
                                      </p:tavLst>
                                    </p:anim>
                                    <p:anim calcmode="lin" valueType="num">
                                      <p:cBhvr>
                                        <p:cTn id="126" dur="1000" fill="hold"/>
                                        <p:tgtEl>
                                          <p:spTgt spid="2">
                                            <p:txEl>
                                              <p:pRg st="15" end="15"/>
                                            </p:txEl>
                                          </p:spTgt>
                                        </p:tgtEl>
                                        <p:attrNameLst>
                                          <p:attrName>ppt_h</p:attrName>
                                        </p:attrNameLst>
                                      </p:cBhvr>
                                      <p:tavLst>
                                        <p:tav tm="0">
                                          <p:val>
                                            <p:fltVal val="0"/>
                                          </p:val>
                                        </p:tav>
                                        <p:tav tm="100000">
                                          <p:val>
                                            <p:strVal val="#ppt_h"/>
                                          </p:val>
                                        </p:tav>
                                      </p:tavLst>
                                    </p:anim>
                                    <p:anim calcmode="lin" valueType="num">
                                      <p:cBhvr>
                                        <p:cTn id="127" dur="1000" fill="hold"/>
                                        <p:tgtEl>
                                          <p:spTgt spid="2">
                                            <p:txEl>
                                              <p:pRg st="15" end="15"/>
                                            </p:txEl>
                                          </p:spTgt>
                                        </p:tgtEl>
                                        <p:attrNameLst>
                                          <p:attrName>style.rotation</p:attrName>
                                        </p:attrNameLst>
                                      </p:cBhvr>
                                      <p:tavLst>
                                        <p:tav tm="0">
                                          <p:val>
                                            <p:fltVal val="90"/>
                                          </p:val>
                                        </p:tav>
                                        <p:tav tm="100000">
                                          <p:val>
                                            <p:fltVal val="0"/>
                                          </p:val>
                                        </p:tav>
                                      </p:tavLst>
                                    </p:anim>
                                    <p:animEffect transition="in" filter="fade">
                                      <p:cBhvr>
                                        <p:cTn id="128" dur="1000"/>
                                        <p:tgtEl>
                                          <p:spTgt spid="2">
                                            <p:txEl>
                                              <p:pRg st="15" end="15"/>
                                            </p:txEl>
                                          </p:spTgt>
                                        </p:tgtEl>
                                      </p:cBhvr>
                                    </p:animEffect>
                                  </p:childTnLst>
                                </p:cTn>
                              </p:par>
                              <p:par>
                                <p:cTn id="129" presetID="31" presetClass="entr" presetSubtype="0" fill="hold" nodeType="withEffect">
                                  <p:stCondLst>
                                    <p:cond delay="0"/>
                                  </p:stCondLst>
                                  <p:childTnLst>
                                    <p:set>
                                      <p:cBhvr>
                                        <p:cTn id="130" dur="1" fill="hold">
                                          <p:stCondLst>
                                            <p:cond delay="0"/>
                                          </p:stCondLst>
                                        </p:cTn>
                                        <p:tgtEl>
                                          <p:spTgt spid="2">
                                            <p:txEl>
                                              <p:pRg st="16" end="16"/>
                                            </p:txEl>
                                          </p:spTgt>
                                        </p:tgtEl>
                                        <p:attrNameLst>
                                          <p:attrName>style.visibility</p:attrName>
                                        </p:attrNameLst>
                                      </p:cBhvr>
                                      <p:to>
                                        <p:strVal val="visible"/>
                                      </p:to>
                                    </p:set>
                                    <p:anim calcmode="lin" valueType="num">
                                      <p:cBhvr>
                                        <p:cTn id="131" dur="1000" fill="hold"/>
                                        <p:tgtEl>
                                          <p:spTgt spid="2">
                                            <p:txEl>
                                              <p:pRg st="16" end="16"/>
                                            </p:txEl>
                                          </p:spTgt>
                                        </p:tgtEl>
                                        <p:attrNameLst>
                                          <p:attrName>ppt_w</p:attrName>
                                        </p:attrNameLst>
                                      </p:cBhvr>
                                      <p:tavLst>
                                        <p:tav tm="0">
                                          <p:val>
                                            <p:fltVal val="0"/>
                                          </p:val>
                                        </p:tav>
                                        <p:tav tm="100000">
                                          <p:val>
                                            <p:strVal val="#ppt_w"/>
                                          </p:val>
                                        </p:tav>
                                      </p:tavLst>
                                    </p:anim>
                                    <p:anim calcmode="lin" valueType="num">
                                      <p:cBhvr>
                                        <p:cTn id="132" dur="1000" fill="hold"/>
                                        <p:tgtEl>
                                          <p:spTgt spid="2">
                                            <p:txEl>
                                              <p:pRg st="16" end="16"/>
                                            </p:txEl>
                                          </p:spTgt>
                                        </p:tgtEl>
                                        <p:attrNameLst>
                                          <p:attrName>ppt_h</p:attrName>
                                        </p:attrNameLst>
                                      </p:cBhvr>
                                      <p:tavLst>
                                        <p:tav tm="0">
                                          <p:val>
                                            <p:fltVal val="0"/>
                                          </p:val>
                                        </p:tav>
                                        <p:tav tm="100000">
                                          <p:val>
                                            <p:strVal val="#ppt_h"/>
                                          </p:val>
                                        </p:tav>
                                      </p:tavLst>
                                    </p:anim>
                                    <p:anim calcmode="lin" valueType="num">
                                      <p:cBhvr>
                                        <p:cTn id="133" dur="1000" fill="hold"/>
                                        <p:tgtEl>
                                          <p:spTgt spid="2">
                                            <p:txEl>
                                              <p:pRg st="16" end="16"/>
                                            </p:txEl>
                                          </p:spTgt>
                                        </p:tgtEl>
                                        <p:attrNameLst>
                                          <p:attrName>style.rotation</p:attrName>
                                        </p:attrNameLst>
                                      </p:cBhvr>
                                      <p:tavLst>
                                        <p:tav tm="0">
                                          <p:val>
                                            <p:fltVal val="90"/>
                                          </p:val>
                                        </p:tav>
                                        <p:tav tm="100000">
                                          <p:val>
                                            <p:fltVal val="0"/>
                                          </p:val>
                                        </p:tav>
                                      </p:tavLst>
                                    </p:anim>
                                    <p:animEffect transition="in" filter="fade">
                                      <p:cBhvr>
                                        <p:cTn id="134" dur="1000"/>
                                        <p:tgtEl>
                                          <p:spTgt spid="2">
                                            <p:txEl>
                                              <p:pRg st="16" end="16"/>
                                            </p:txEl>
                                          </p:spTgt>
                                        </p:tgtEl>
                                      </p:cBhvr>
                                    </p:animEffect>
                                  </p:childTnLst>
                                </p:cTn>
                              </p:par>
                              <p:par>
                                <p:cTn id="135" presetID="31" presetClass="entr" presetSubtype="0" fill="hold" nodeType="withEffect">
                                  <p:stCondLst>
                                    <p:cond delay="0"/>
                                  </p:stCondLst>
                                  <p:childTnLst>
                                    <p:set>
                                      <p:cBhvr>
                                        <p:cTn id="136" dur="1" fill="hold">
                                          <p:stCondLst>
                                            <p:cond delay="0"/>
                                          </p:stCondLst>
                                        </p:cTn>
                                        <p:tgtEl>
                                          <p:spTgt spid="2">
                                            <p:txEl>
                                              <p:pRg st="17" end="17"/>
                                            </p:txEl>
                                          </p:spTgt>
                                        </p:tgtEl>
                                        <p:attrNameLst>
                                          <p:attrName>style.visibility</p:attrName>
                                        </p:attrNameLst>
                                      </p:cBhvr>
                                      <p:to>
                                        <p:strVal val="visible"/>
                                      </p:to>
                                    </p:set>
                                    <p:anim calcmode="lin" valueType="num">
                                      <p:cBhvr>
                                        <p:cTn id="137" dur="1000" fill="hold"/>
                                        <p:tgtEl>
                                          <p:spTgt spid="2">
                                            <p:txEl>
                                              <p:pRg st="17" end="17"/>
                                            </p:txEl>
                                          </p:spTgt>
                                        </p:tgtEl>
                                        <p:attrNameLst>
                                          <p:attrName>ppt_w</p:attrName>
                                        </p:attrNameLst>
                                      </p:cBhvr>
                                      <p:tavLst>
                                        <p:tav tm="0">
                                          <p:val>
                                            <p:fltVal val="0"/>
                                          </p:val>
                                        </p:tav>
                                        <p:tav tm="100000">
                                          <p:val>
                                            <p:strVal val="#ppt_w"/>
                                          </p:val>
                                        </p:tav>
                                      </p:tavLst>
                                    </p:anim>
                                    <p:anim calcmode="lin" valueType="num">
                                      <p:cBhvr>
                                        <p:cTn id="138" dur="1000" fill="hold"/>
                                        <p:tgtEl>
                                          <p:spTgt spid="2">
                                            <p:txEl>
                                              <p:pRg st="17" end="17"/>
                                            </p:txEl>
                                          </p:spTgt>
                                        </p:tgtEl>
                                        <p:attrNameLst>
                                          <p:attrName>ppt_h</p:attrName>
                                        </p:attrNameLst>
                                      </p:cBhvr>
                                      <p:tavLst>
                                        <p:tav tm="0">
                                          <p:val>
                                            <p:fltVal val="0"/>
                                          </p:val>
                                        </p:tav>
                                        <p:tav tm="100000">
                                          <p:val>
                                            <p:strVal val="#ppt_h"/>
                                          </p:val>
                                        </p:tav>
                                      </p:tavLst>
                                    </p:anim>
                                    <p:anim calcmode="lin" valueType="num">
                                      <p:cBhvr>
                                        <p:cTn id="139" dur="1000" fill="hold"/>
                                        <p:tgtEl>
                                          <p:spTgt spid="2">
                                            <p:txEl>
                                              <p:pRg st="17" end="17"/>
                                            </p:txEl>
                                          </p:spTgt>
                                        </p:tgtEl>
                                        <p:attrNameLst>
                                          <p:attrName>style.rotation</p:attrName>
                                        </p:attrNameLst>
                                      </p:cBhvr>
                                      <p:tavLst>
                                        <p:tav tm="0">
                                          <p:val>
                                            <p:fltVal val="90"/>
                                          </p:val>
                                        </p:tav>
                                        <p:tav tm="100000">
                                          <p:val>
                                            <p:fltVal val="0"/>
                                          </p:val>
                                        </p:tav>
                                      </p:tavLst>
                                    </p:anim>
                                    <p:animEffect transition="in" filter="fade">
                                      <p:cBhvr>
                                        <p:cTn id="140" dur="10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3" name="TextBox 2"/>
          <p:cNvSpPr txBox="1"/>
          <p:nvPr/>
        </p:nvSpPr>
        <p:spPr>
          <a:xfrm>
            <a:off x="1000897" y="247136"/>
            <a:ext cx="10008973" cy="5498941"/>
          </a:xfrm>
          <a:prstGeom prst="rect">
            <a:avLst/>
          </a:prstGeom>
          <a:noFill/>
        </p:spPr>
        <p:txBody>
          <a:bodyPr wrap="square" rtlCol="0">
            <a:spAutoFit/>
          </a:bodyPr>
          <a:lstStyle/>
          <a:p>
            <a:endParaRPr lang="en-GB" dirty="0"/>
          </a:p>
          <a:p>
            <a:pPr algn="just">
              <a:spcAft>
                <a:spcPts val="1000"/>
              </a:spcAft>
            </a:pPr>
            <a:r>
              <a:rPr lang="en-GB" sz="2400" b="1" dirty="0">
                <a:latin typeface="Times New Roman" panose="02020603050405020304" pitchFamily="18" charset="0"/>
                <a:cs typeface="Times New Roman" panose="02020603050405020304" pitchFamily="18" charset="0"/>
              </a:rPr>
              <a:t>Department of Agriculture, Water resources  and Environmental </a:t>
            </a:r>
          </a:p>
          <a:p>
            <a:pPr marL="342900" indent="-342900" algn="just">
              <a:spcAft>
                <a:spcPts val="1000"/>
              </a:spcAft>
              <a:buFont typeface="Wingdings" panose="05000000000000000000" pitchFamily="2" charset="2"/>
              <a:buChar char="q"/>
            </a:pPr>
            <a:r>
              <a:rPr lang="en-GB" sz="2300" dirty="0">
                <a:latin typeface="Times New Roman" panose="02020603050405020304" pitchFamily="18" charset="0"/>
                <a:cs typeface="Times New Roman" panose="02020603050405020304" pitchFamily="18" charset="0"/>
              </a:rPr>
              <a:t>Animal Husbandry, Environmental Specialist, Water engineers</a:t>
            </a:r>
          </a:p>
          <a:p>
            <a:pPr algn="just">
              <a:spcAft>
                <a:spcPts val="1000"/>
              </a:spcAft>
            </a:pPr>
            <a:r>
              <a:rPr lang="en-GB" sz="2300" b="1" dirty="0">
                <a:latin typeface="Times New Roman" panose="02020603050405020304" pitchFamily="18" charset="0"/>
                <a:cs typeface="Times New Roman" panose="02020603050405020304" pitchFamily="18" charset="0"/>
              </a:rPr>
              <a:t>ERERA/WAP(Department of Energy) </a:t>
            </a:r>
            <a:endParaRPr lang="en-GB" sz="2300" dirty="0">
              <a:latin typeface="Times New Roman" panose="02020603050405020304" pitchFamily="18" charset="0"/>
              <a:cs typeface="Times New Roman" panose="02020603050405020304" pitchFamily="18" charset="0"/>
            </a:endParaRPr>
          </a:p>
          <a:p>
            <a:pPr marL="342900" indent="-342900" algn="just">
              <a:spcAft>
                <a:spcPts val="1000"/>
              </a:spcAft>
              <a:buFont typeface="Wingdings" panose="05000000000000000000" pitchFamily="2" charset="2"/>
              <a:buChar char="q"/>
            </a:pPr>
            <a:r>
              <a:rPr lang="en-GB" sz="2300" dirty="0">
                <a:latin typeface="Times New Roman" panose="02020603050405020304" pitchFamily="18" charset="0"/>
                <a:cs typeface="Times New Roman" panose="02020603050405020304" pitchFamily="18" charset="0"/>
              </a:rPr>
              <a:t>Engineers in power sector/ Renewable Energy, Solar and wind energy engineers</a:t>
            </a:r>
          </a:p>
          <a:p>
            <a:pPr algn="just"/>
            <a:r>
              <a:rPr lang="en-GB" sz="2300" b="1" dirty="0">
                <a:latin typeface="Times New Roman" panose="02020603050405020304" pitchFamily="18" charset="0"/>
                <a:cs typeface="Times New Roman" panose="02020603050405020304" pitchFamily="18" charset="0"/>
              </a:rPr>
              <a:t>WAHO</a:t>
            </a:r>
            <a:r>
              <a:rPr lang="en-GB" sz="2300" dirty="0">
                <a:latin typeface="Times New Roman" panose="02020603050405020304" pitchFamily="18" charset="0"/>
                <a:cs typeface="Times New Roman" panose="02020603050405020304" pitchFamily="18" charset="0"/>
              </a:rPr>
              <a:t> </a:t>
            </a:r>
          </a:p>
          <a:p>
            <a:pPr marL="342900" indent="-342900" algn="just">
              <a:buFont typeface="Wingdings" panose="05000000000000000000" pitchFamily="2" charset="2"/>
              <a:buChar char="q"/>
            </a:pPr>
            <a:r>
              <a:rPr lang="en-GB" sz="2300" dirty="0">
                <a:latin typeface="Times New Roman" panose="02020603050405020304" pitchFamily="18" charset="0"/>
                <a:cs typeface="Times New Roman" panose="02020603050405020304" pitchFamily="18" charset="0"/>
              </a:rPr>
              <a:t>Health Specialist, Traditional medicine, community and public health, Pharmacy</a:t>
            </a:r>
          </a:p>
          <a:p>
            <a:pPr algn="just"/>
            <a:endParaRPr lang="en-GB" sz="2300" dirty="0">
              <a:latin typeface="Times New Roman" panose="02020603050405020304" pitchFamily="18" charset="0"/>
              <a:cs typeface="Times New Roman" panose="02020603050405020304" pitchFamily="18" charset="0"/>
            </a:endParaRPr>
          </a:p>
          <a:p>
            <a:pPr algn="just"/>
            <a:r>
              <a:rPr lang="en-GB" sz="2300" b="1" dirty="0">
                <a:latin typeface="Times New Roman" panose="02020603050405020304" pitchFamily="18" charset="0"/>
                <a:cs typeface="Times New Roman" panose="02020603050405020304" pitchFamily="18" charset="0"/>
              </a:rPr>
              <a:t>GIABA</a:t>
            </a:r>
            <a:r>
              <a:rPr lang="en-GB" sz="2300" dirty="0">
                <a:latin typeface="Times New Roman" panose="02020603050405020304" pitchFamily="18" charset="0"/>
                <a:cs typeface="Times New Roman" panose="02020603050405020304" pitchFamily="18" charset="0"/>
              </a:rPr>
              <a:t> (Intergovernmental action against money laundering and Terrorism Financing) </a:t>
            </a:r>
          </a:p>
          <a:p>
            <a:pPr marL="342900" indent="-342900" algn="just">
              <a:buFont typeface="Wingdings" panose="05000000000000000000" pitchFamily="2" charset="2"/>
              <a:buChar char="q"/>
            </a:pPr>
            <a:r>
              <a:rPr lang="en-GB" sz="2300" dirty="0">
                <a:latin typeface="Times New Roman" panose="02020603050405020304" pitchFamily="18" charset="0"/>
                <a:cs typeface="Times New Roman" panose="02020603050405020304" pitchFamily="18" charset="0"/>
              </a:rPr>
              <a:t> Forensics (They provide a lot of training)</a:t>
            </a:r>
          </a:p>
          <a:p>
            <a:pPr algn="just"/>
            <a:endParaRPr lang="en-GB" sz="2300" dirty="0">
              <a:latin typeface="Times New Roman" panose="02020603050405020304" pitchFamily="18" charset="0"/>
              <a:cs typeface="Times New Roman" panose="02020603050405020304" pitchFamily="18" charset="0"/>
            </a:endParaRPr>
          </a:p>
          <a:p>
            <a:pPr algn="just"/>
            <a:r>
              <a:rPr lang="en-GB" sz="2300" b="1" dirty="0">
                <a:latin typeface="Times New Roman" panose="02020603050405020304" pitchFamily="18" charset="0"/>
                <a:cs typeface="Times New Roman" panose="02020603050405020304" pitchFamily="18" charset="0"/>
              </a:rPr>
              <a:t>ECOWAS Radio </a:t>
            </a:r>
            <a:endParaRPr lang="en-GB" sz="23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q"/>
            </a:pPr>
            <a:r>
              <a:rPr lang="en-GB" sz="2300" dirty="0">
                <a:latin typeface="Times New Roman" panose="02020603050405020304" pitchFamily="18" charset="0"/>
                <a:cs typeface="Times New Roman" panose="02020603050405020304" pitchFamily="18" charset="0"/>
              </a:rPr>
              <a:t>Mass communicators, Producers, Journalists</a:t>
            </a:r>
          </a:p>
        </p:txBody>
      </p:sp>
    </p:spTree>
    <p:extLst>
      <p:ext uri="{BB962C8B-B14F-4D97-AF65-F5344CB8AC3E}">
        <p14:creationId xmlns:p14="http://schemas.microsoft.com/office/powerpoint/2010/main" val="117009522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arn(inVertical)">
                                      <p:cBhvr>
                                        <p:cTn id="20" dur="500"/>
                                        <p:tgtEl>
                                          <p:spTgt spid="3">
                                            <p:txEl>
                                              <p:pRg st="4" end="4"/>
                                            </p:txEl>
                                          </p:spTgt>
                                        </p:tgtEl>
                                      </p:cBhvr>
                                    </p:animEffect>
                                  </p:childTnLst>
                                </p:cTn>
                              </p:par>
                              <p:par>
                                <p:cTn id="21" presetID="42"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anim calcmode="lin" valueType="num">
                                      <p:cBhvr>
                                        <p:cTn id="2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2000"/>
                                        <p:tgtEl>
                                          <p:spTgt spid="3">
                                            <p:txEl>
                                              <p:pRg st="8" end="8"/>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circle(in)">
                                      <p:cBhvr>
                                        <p:cTn id="38" dur="20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3" name="TextBox 2"/>
          <p:cNvSpPr txBox="1"/>
          <p:nvPr/>
        </p:nvSpPr>
        <p:spPr>
          <a:xfrm>
            <a:off x="4341340" y="561872"/>
            <a:ext cx="2509626" cy="523220"/>
          </a:xfrm>
          <a:prstGeom prst="rect">
            <a:avLst/>
          </a:prstGeom>
          <a:noFill/>
        </p:spPr>
        <p:txBody>
          <a:bodyPr wrap="square" rtlCol="0">
            <a:spAutoFit/>
          </a:bodyPr>
          <a:lstStyle/>
          <a:p>
            <a:r>
              <a:rPr lang="en-GB" sz="2800" b="1" dirty="0">
                <a:solidFill>
                  <a:schemeClr val="accent6">
                    <a:lumMod val="75000"/>
                  </a:schemeClr>
                </a:solidFill>
              </a:rPr>
              <a:t>REFERENCES:</a:t>
            </a:r>
          </a:p>
        </p:txBody>
      </p:sp>
      <p:sp>
        <p:nvSpPr>
          <p:cNvPr id="4" name="TextBox 3"/>
          <p:cNvSpPr txBox="1"/>
          <p:nvPr/>
        </p:nvSpPr>
        <p:spPr>
          <a:xfrm>
            <a:off x="1309816" y="1087395"/>
            <a:ext cx="9944338" cy="3108543"/>
          </a:xfrm>
          <a:prstGeom prst="rect">
            <a:avLst/>
          </a:prstGeom>
          <a:noFill/>
        </p:spPr>
        <p:txBody>
          <a:bodyPr wrap="square" rtlCol="0">
            <a:spAutoFit/>
          </a:bodyPr>
          <a:lstStyle/>
          <a:p>
            <a:r>
              <a:rPr lang="en-GB" sz="2800" dirty="0">
                <a:hlinkClick r:id="rId2"/>
              </a:rPr>
              <a:t>www.ecowas.int</a:t>
            </a:r>
            <a:endParaRPr lang="en-GB" sz="2800" dirty="0"/>
          </a:p>
          <a:p>
            <a:endParaRPr lang="en-GB" sz="2800" dirty="0"/>
          </a:p>
          <a:p>
            <a:r>
              <a:rPr lang="en-GB" sz="2800" dirty="0">
                <a:hlinkClick r:id="rId3"/>
              </a:rPr>
              <a:t>http://www.eysdc.ecowas.int/</a:t>
            </a:r>
            <a:endParaRPr lang="en-GB" sz="2800" dirty="0"/>
          </a:p>
          <a:p>
            <a:endParaRPr lang="en-GB" sz="2800" dirty="0"/>
          </a:p>
          <a:p>
            <a:r>
              <a:rPr lang="en-GB" sz="2800" dirty="0">
                <a:hlinkClick r:id="rId4"/>
              </a:rPr>
              <a:t>www.ecowasvolunteer.com</a:t>
            </a:r>
            <a:endParaRPr lang="en-GB" sz="2800" dirty="0"/>
          </a:p>
          <a:p>
            <a:endParaRPr lang="en-GB" sz="2800" dirty="0"/>
          </a:p>
          <a:p>
            <a:r>
              <a:rPr lang="en-GB" sz="2800" dirty="0">
                <a:latin typeface="Times New Roman" panose="02020603050405020304" pitchFamily="18" charset="0"/>
                <a:cs typeface="Times New Roman" panose="02020603050405020304" pitchFamily="18" charset="0"/>
                <a:hlinkClick r:id="rId5"/>
              </a:rPr>
              <a:t>http://www.bidc-ebid.org/english/young-professionals-programme/</a:t>
            </a:r>
            <a:endParaRPr lang="en-GB" sz="2800" dirty="0"/>
          </a:p>
        </p:txBody>
      </p:sp>
    </p:spTree>
    <p:extLst>
      <p:ext uri="{BB962C8B-B14F-4D97-AF65-F5344CB8AC3E}">
        <p14:creationId xmlns:p14="http://schemas.microsoft.com/office/powerpoint/2010/main" val="2363246463"/>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9474F422-8E3C-4E39-93B8-19D315D0FE5F}"/>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6" name="AutoShape 2" descr="Image result for any ques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125" y="1260389"/>
            <a:ext cx="6252518" cy="3941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303651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FDE2C7D-B024-4F36-A1C9-04CBA1F6171E}"/>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5" name="TextBox 4">
            <a:extLst>
              <a:ext uri="{FF2B5EF4-FFF2-40B4-BE49-F238E27FC236}">
                <a16:creationId xmlns:a16="http://schemas.microsoft.com/office/drawing/2014/main" xmlns="" id="{53DEC4DC-9729-4FEE-A1AA-C069B160185F}"/>
              </a:ext>
            </a:extLst>
          </p:cNvPr>
          <p:cNvSpPr txBox="1"/>
          <p:nvPr/>
        </p:nvSpPr>
        <p:spPr>
          <a:xfrm>
            <a:off x="4464959" y="317351"/>
            <a:ext cx="3212655" cy="830997"/>
          </a:xfrm>
          <a:prstGeom prst="rect">
            <a:avLst/>
          </a:prstGeom>
          <a:noFill/>
        </p:spPr>
        <p:txBody>
          <a:bodyPr wrap="square" rtlCol="0">
            <a:spAutoFit/>
          </a:bodyPr>
          <a:lstStyle/>
          <a:p>
            <a:pPr algn="ctr"/>
            <a:r>
              <a:rPr lang="en-US" sz="2400" b="1" dirty="0">
                <a:solidFill>
                  <a:schemeClr val="accent6">
                    <a:lumMod val="75000"/>
                  </a:schemeClr>
                </a:solidFill>
                <a:latin typeface="Times New Roman" panose="02020603050405020304" pitchFamily="18" charset="0"/>
                <a:cs typeface="Times New Roman" panose="02020603050405020304" pitchFamily="18" charset="0"/>
              </a:rPr>
              <a:t>INTRODUCTION</a:t>
            </a:r>
          </a:p>
          <a:p>
            <a:pPr algn="ctr"/>
            <a:endParaRPr lang="en-US" sz="2400" dirty="0">
              <a:solidFill>
                <a:schemeClr val="accent6">
                  <a:lumMod val="75000"/>
                </a:schemeClr>
              </a:solidFill>
            </a:endParaRPr>
          </a:p>
        </p:txBody>
      </p:sp>
      <p:sp>
        <p:nvSpPr>
          <p:cNvPr id="9" name="TextBox 8"/>
          <p:cNvSpPr txBox="1"/>
          <p:nvPr/>
        </p:nvSpPr>
        <p:spPr>
          <a:xfrm>
            <a:off x="1190418" y="1259558"/>
            <a:ext cx="9943020" cy="4960332"/>
          </a:xfrm>
          <a:prstGeom prst="rect">
            <a:avLst/>
          </a:prstGeom>
          <a:noFill/>
        </p:spPr>
        <p:txBody>
          <a:bodyPr wrap="square" rtlCol="0">
            <a:spAutoFit/>
          </a:bodyPr>
          <a:lstStyle/>
          <a:p>
            <a:pPr algn="just">
              <a:spcAft>
                <a:spcPts val="1000"/>
              </a:spcAft>
            </a:pPr>
            <a:r>
              <a:rPr lang="en-GB" sz="2800" b="1" dirty="0">
                <a:latin typeface="Times New Roman" panose="02020603050405020304" pitchFamily="18" charset="0"/>
                <a:cs typeface="Times New Roman" panose="02020603050405020304" pitchFamily="18" charset="0"/>
              </a:rPr>
              <a:t>BRIEF HISTORY</a:t>
            </a:r>
          </a:p>
          <a:p>
            <a:pPr algn="just"/>
            <a:r>
              <a:rPr lang="en-GB" sz="2800" dirty="0">
                <a:latin typeface="Times New Roman" panose="02020603050405020304" pitchFamily="18" charset="0"/>
                <a:cs typeface="Times New Roman" panose="02020603050405020304" pitchFamily="18" charset="0"/>
              </a:rPr>
              <a:t>The pilot phase (2010-2015) deployed volunteers mainly in post-conflict countries to Liberia, Sierra Leone and Guinea Bissau. The long-term phase, which began in January 2017, extends coverage to all ECOWAS member states. As a precondition, no international volunteer could serve in his </a:t>
            </a:r>
            <a:r>
              <a:rPr lang="en-GB" sz="2800" dirty="0" smtClean="0">
                <a:latin typeface="Times New Roman" panose="02020603050405020304" pitchFamily="18" charset="0"/>
                <a:cs typeface="Times New Roman" panose="02020603050405020304" pitchFamily="18" charset="0"/>
              </a:rPr>
              <a:t>country of </a:t>
            </a:r>
            <a:r>
              <a:rPr lang="en-GB" sz="2800" dirty="0">
                <a:latin typeface="Times New Roman" panose="02020603050405020304" pitchFamily="18" charset="0"/>
                <a:cs typeface="Times New Roman" panose="02020603050405020304" pitchFamily="18" charset="0"/>
              </a:rPr>
              <a:t>origin. </a:t>
            </a:r>
          </a:p>
          <a:p>
            <a:pPr algn="just"/>
            <a:r>
              <a:rPr lang="en-GB" sz="2800" dirty="0">
                <a:latin typeface="Times New Roman" panose="02020603050405020304" pitchFamily="18" charset="0"/>
                <a:cs typeface="Times New Roman" panose="02020603050405020304" pitchFamily="18" charset="0"/>
              </a:rPr>
              <a:t>The skills offered to host institutions are collected on a call / offer basis. Host countries and institutions indicate the type of skills they need in support of Peace and Development efforts and the Program responds to the demand for the identification, selection and recruitment of qualified volunteers in the region.</a:t>
            </a:r>
          </a:p>
        </p:txBody>
      </p:sp>
    </p:spTree>
    <p:extLst>
      <p:ext uri="{BB962C8B-B14F-4D97-AF65-F5344CB8AC3E}">
        <p14:creationId xmlns:p14="http://schemas.microsoft.com/office/powerpoint/2010/main" val="1147065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1000"/>
                                        <p:tgtEl>
                                          <p:spTgt spid="9">
                                            <p:txEl>
                                              <p:pRg st="2" end="2"/>
                                            </p:txEl>
                                          </p:spTgt>
                                        </p:tgtEl>
                                      </p:cBhvr>
                                    </p:animEffect>
                                    <p:anim calcmode="lin" valueType="num">
                                      <p:cBhvr>
                                        <p:cTn id="1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3" name="Rectangle 2"/>
          <p:cNvSpPr/>
          <p:nvPr/>
        </p:nvSpPr>
        <p:spPr>
          <a:xfrm>
            <a:off x="976184" y="1028343"/>
            <a:ext cx="10058400" cy="4893647"/>
          </a:xfrm>
          <a:prstGeom prst="rect">
            <a:avLst/>
          </a:prstGeom>
        </p:spPr>
        <p:txBody>
          <a:bodyPr wrap="square">
            <a:spAutoFit/>
          </a:bodyPr>
          <a:lstStyle/>
          <a:p>
            <a:r>
              <a:rPr lang="en-GB" sz="2400" dirty="0">
                <a:latin typeface="Times New Roman" panose="02020603050405020304" pitchFamily="18" charset="0"/>
                <a:cs typeface="Times New Roman" panose="02020603050405020304" pitchFamily="18" charset="0"/>
              </a:rPr>
              <a:t>Thus the role of the Volunteers consists among others:</a:t>
            </a:r>
          </a:p>
          <a:p>
            <a:pPr lvl="0"/>
            <a:r>
              <a:rPr lang="en-GB" sz="2400" dirty="0">
                <a:latin typeface="Times New Roman" panose="02020603050405020304" pitchFamily="18" charset="0"/>
                <a:cs typeface="Times New Roman" panose="02020603050405020304" pitchFamily="18" charset="0"/>
              </a:rPr>
              <a:t> </a:t>
            </a:r>
          </a:p>
          <a:p>
            <a:pPr marL="800100" lvl="1" indent="-342900">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Capacity building of local organizations to assist in the development and implementation of projects and programs in which volunteers participate;</a:t>
            </a:r>
          </a:p>
          <a:p>
            <a:pPr marL="800100" lvl="1" indent="-342900">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Promoting the culture of peace;</a:t>
            </a:r>
          </a:p>
          <a:p>
            <a:pPr marL="800100" lvl="1" indent="-342900">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Promotion of gender equality;</a:t>
            </a:r>
          </a:p>
          <a:p>
            <a:pPr marL="800100" lvl="1" indent="-342900">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Establishing and supporting partnerships between communities</a:t>
            </a:r>
          </a:p>
          <a:p>
            <a:pPr marL="800100" lvl="1" indent="-342900">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Networking and collaboration with other development partners;</a:t>
            </a:r>
          </a:p>
          <a:p>
            <a:pPr marL="800100" lvl="1" indent="-342900">
              <a:buFont typeface="Wingdings" panose="05000000000000000000" pitchFamily="2" charset="2"/>
              <a:buChar char="q"/>
            </a:pPr>
            <a:r>
              <a:rPr lang="en-GB" sz="2400" dirty="0">
                <a:latin typeface="Times New Roman" panose="02020603050405020304" pitchFamily="18" charset="0"/>
                <a:cs typeface="Times New Roman" panose="02020603050405020304" pitchFamily="18" charset="0"/>
              </a:rPr>
              <a:t>Providing expertise and technical support to the host communities.</a:t>
            </a:r>
          </a:p>
          <a:p>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However, in the new sustainable phase, Volunteers can be recruited to serve in their home country</a:t>
            </a:r>
          </a:p>
          <a:p>
            <a:endParaRPr lang="en-GB"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379420" y="289679"/>
            <a:ext cx="7251927" cy="738664"/>
          </a:xfrm>
          <a:prstGeom prst="rect">
            <a:avLst/>
          </a:prstGeom>
          <a:noFill/>
        </p:spPr>
        <p:txBody>
          <a:bodyPr wrap="square" rtlCol="0">
            <a:spAutoFit/>
          </a:bodyPr>
          <a:lstStyle/>
          <a:p>
            <a:pPr algn="ctr"/>
            <a:r>
              <a:rPr lang="en-US" sz="2400" b="1" dirty="0">
                <a:solidFill>
                  <a:schemeClr val="accent6">
                    <a:lumMod val="75000"/>
                  </a:schemeClr>
                </a:solidFill>
                <a:latin typeface="Times New Roman" panose="02020603050405020304" pitchFamily="18" charset="0"/>
                <a:cs typeface="Times New Roman" panose="02020603050405020304" pitchFamily="18" charset="0"/>
              </a:rPr>
              <a:t>THE ROLE OF AN ECOWAS VOLUNTEER</a:t>
            </a:r>
          </a:p>
          <a:p>
            <a:pPr algn="ctr"/>
            <a:endParaRPr lang="en-GB" dirty="0">
              <a:solidFill>
                <a:schemeClr val="accent6">
                  <a:lumMod val="75000"/>
                </a:schemeClr>
              </a:solidFill>
            </a:endParaRPr>
          </a:p>
        </p:txBody>
      </p:sp>
    </p:spTree>
    <p:extLst>
      <p:ext uri="{BB962C8B-B14F-4D97-AF65-F5344CB8AC3E}">
        <p14:creationId xmlns:p14="http://schemas.microsoft.com/office/powerpoint/2010/main" val="48139093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arn(inVertical)">
                                      <p:cBhvr>
                                        <p:cTn id="16" dur="500"/>
                                        <p:tgtEl>
                                          <p:spTgt spid="3">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arn(inVertical)">
                                      <p:cBhvr>
                                        <p:cTn id="19" dur="500"/>
                                        <p:tgtEl>
                                          <p:spTgt spid="3">
                                            <p:txEl>
                                              <p:pRg st="6" end="6"/>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FDE2C7D-B024-4F36-A1C9-04CBA1F6171E}"/>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5" name="TextBox 4">
            <a:extLst>
              <a:ext uri="{FF2B5EF4-FFF2-40B4-BE49-F238E27FC236}">
                <a16:creationId xmlns:a16="http://schemas.microsoft.com/office/drawing/2014/main" xmlns="" id="{53DEC4DC-9729-4FEE-A1AA-C069B160185F}"/>
              </a:ext>
            </a:extLst>
          </p:cNvPr>
          <p:cNvSpPr txBox="1"/>
          <p:nvPr/>
        </p:nvSpPr>
        <p:spPr>
          <a:xfrm>
            <a:off x="4134595" y="399855"/>
            <a:ext cx="3922808" cy="830997"/>
          </a:xfrm>
          <a:prstGeom prst="rect">
            <a:avLst/>
          </a:prstGeom>
          <a:noFill/>
        </p:spPr>
        <p:txBody>
          <a:bodyPr wrap="square" rtlCol="0">
            <a:spAutoFit/>
          </a:bodyPr>
          <a:lstStyle/>
          <a:p>
            <a:r>
              <a:rPr lang="en-US" sz="2400" b="1" dirty="0">
                <a:solidFill>
                  <a:schemeClr val="accent6">
                    <a:lumMod val="75000"/>
                  </a:schemeClr>
                </a:solidFill>
              </a:rPr>
              <a:t>OBJECTIVE OF THE EVP</a:t>
            </a:r>
          </a:p>
          <a:p>
            <a:endParaRPr lang="en-US" sz="2400" dirty="0">
              <a:solidFill>
                <a:schemeClr val="accent6">
                  <a:lumMod val="75000"/>
                </a:schemeClr>
              </a:solidFill>
            </a:endParaRPr>
          </a:p>
        </p:txBody>
      </p:sp>
      <p:sp>
        <p:nvSpPr>
          <p:cNvPr id="8" name="TextBox 7">
            <a:extLst>
              <a:ext uri="{FF2B5EF4-FFF2-40B4-BE49-F238E27FC236}">
                <a16:creationId xmlns:a16="http://schemas.microsoft.com/office/drawing/2014/main" xmlns="" id="{93C83D27-CDBC-4FD4-975C-1667B019255C}"/>
              </a:ext>
            </a:extLst>
          </p:cNvPr>
          <p:cNvSpPr txBox="1"/>
          <p:nvPr/>
        </p:nvSpPr>
        <p:spPr>
          <a:xfrm>
            <a:off x="1130104" y="1028343"/>
            <a:ext cx="9931790" cy="4524315"/>
          </a:xfrm>
          <a:prstGeom prst="rect">
            <a:avLst/>
          </a:prstGeom>
          <a:noFill/>
        </p:spPr>
        <p:txBody>
          <a:bodyPr wrap="square" rtlCol="0">
            <a:spAutoFit/>
          </a:bodyPr>
          <a:lstStyle/>
          <a:p>
            <a:pPr algn="just"/>
            <a:r>
              <a:rPr lang="en-GB" sz="2400" dirty="0">
                <a:latin typeface="Times New Roman" panose="02020603050405020304" pitchFamily="18" charset="0"/>
                <a:cs typeface="Times New Roman" panose="02020603050405020304" pitchFamily="18" charset="0"/>
              </a:rPr>
              <a:t>WHAT IS THE ECOWAS VOLUNTEER PROGRAM’S OBJECTIVE (EVP)?</a:t>
            </a:r>
          </a:p>
          <a:p>
            <a:pPr algn="just"/>
            <a:endParaRPr lang="en-GB" sz="24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The overall objective of the program is to develop a regional volunteering program in which ECOWAS youth (men and women) are united in their belief that peace and reconciliation can be used as development tools to consolidate peace in their country and in the sub-region. </a:t>
            </a:r>
          </a:p>
          <a:p>
            <a:pPr marL="285750" indent="-28575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The Program mobilizes volunteers in West Africa, and is committed to promoting the ideals and strategies of ECOWAS, including union, peace, democracy, sustainable development and regional integration. </a:t>
            </a:r>
          </a:p>
          <a:p>
            <a:pPr marL="285750" indent="-285750" algn="jus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EVP promotes the expertise and professional skills of citizens of the community for sustainable development and greater social impact under the themes: solidarity, union, hopes and dreams.</a:t>
            </a:r>
          </a:p>
        </p:txBody>
      </p:sp>
    </p:spTree>
    <p:extLst>
      <p:ext uri="{BB962C8B-B14F-4D97-AF65-F5344CB8AC3E}">
        <p14:creationId xmlns:p14="http://schemas.microsoft.com/office/powerpoint/2010/main" val="52549058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CFDE2C7D-B024-4F36-A1C9-04CBA1F6171E}"/>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5" name="TextBox 4">
            <a:extLst>
              <a:ext uri="{FF2B5EF4-FFF2-40B4-BE49-F238E27FC236}">
                <a16:creationId xmlns:a16="http://schemas.microsoft.com/office/drawing/2014/main" xmlns="" id="{53DEC4DC-9729-4FEE-A1AA-C069B160185F}"/>
              </a:ext>
            </a:extLst>
          </p:cNvPr>
          <p:cNvSpPr txBox="1"/>
          <p:nvPr/>
        </p:nvSpPr>
        <p:spPr>
          <a:xfrm>
            <a:off x="3175732" y="234478"/>
            <a:ext cx="5313314" cy="830997"/>
          </a:xfrm>
          <a:prstGeom prst="rect">
            <a:avLst/>
          </a:prstGeom>
          <a:noFill/>
        </p:spPr>
        <p:txBody>
          <a:bodyPr wrap="none" rtlCol="0">
            <a:spAutoFit/>
          </a:bodyPr>
          <a:lstStyle/>
          <a:p>
            <a:pPr algn="ctr"/>
            <a:r>
              <a:rPr lang="en-US" sz="2400" b="1" dirty="0">
                <a:solidFill>
                  <a:schemeClr val="accent6">
                    <a:lumMod val="75000"/>
                  </a:schemeClr>
                </a:solidFill>
                <a:latin typeface="Times New Roman" panose="02020603050405020304" pitchFamily="18" charset="0"/>
                <a:cs typeface="Times New Roman" panose="02020603050405020304" pitchFamily="18" charset="0"/>
              </a:rPr>
              <a:t>ECOWAS VOLUNTEER PROGRAM </a:t>
            </a:r>
          </a:p>
          <a:p>
            <a:endParaRPr lang="en-US" sz="2400" dirty="0">
              <a:solidFill>
                <a:schemeClr val="accent6">
                  <a:lumMod val="75000"/>
                </a:schemeClr>
              </a:solidFill>
            </a:endParaRPr>
          </a:p>
        </p:txBody>
      </p:sp>
      <p:sp>
        <p:nvSpPr>
          <p:cNvPr id="2" name="TextBox 1"/>
          <p:cNvSpPr txBox="1"/>
          <p:nvPr/>
        </p:nvSpPr>
        <p:spPr>
          <a:xfrm>
            <a:off x="920578" y="649977"/>
            <a:ext cx="9823622" cy="5539978"/>
          </a:xfrm>
          <a:prstGeom prst="rect">
            <a:avLst/>
          </a:prstGeom>
          <a:noFill/>
        </p:spPr>
        <p:txBody>
          <a:bodyPr wrap="square" rtlCol="0">
            <a:spAutoFit/>
          </a:bodyPr>
          <a:lstStyle/>
          <a:p>
            <a:endParaRPr lang="en-GB" sz="2400" b="1" dirty="0">
              <a:latin typeface="Times New Roman" panose="02020603050405020304" pitchFamily="18" charset="0"/>
              <a:cs typeface="Times New Roman" panose="02020603050405020304" pitchFamily="18" charset="0"/>
            </a:endParaRPr>
          </a:p>
          <a:p>
            <a:r>
              <a:rPr lang="en-GB" sz="2400" b="1" dirty="0">
                <a:latin typeface="Times New Roman" panose="02020603050405020304" pitchFamily="18" charset="0"/>
                <a:cs typeface="Times New Roman" panose="02020603050405020304" pitchFamily="18" charset="0"/>
              </a:rPr>
              <a:t>SLOGAN:</a:t>
            </a:r>
          </a:p>
          <a:p>
            <a:r>
              <a:rPr lang="en-GB" sz="2400" dirty="0">
                <a:latin typeface="Times New Roman" panose="02020603050405020304" pitchFamily="18" charset="0"/>
                <a:cs typeface="Times New Roman" panose="02020603050405020304" pitchFamily="18" charset="0"/>
              </a:rPr>
              <a:t>PASSION - MOTIVATION - ACTION</a:t>
            </a:r>
          </a:p>
          <a:p>
            <a:endParaRPr lang="en-GB" sz="2400" dirty="0">
              <a:latin typeface="Times New Roman" panose="02020603050405020304" pitchFamily="18" charset="0"/>
              <a:cs typeface="Times New Roman" panose="02020603050405020304" pitchFamily="18" charset="0"/>
            </a:endParaRPr>
          </a:p>
          <a:p>
            <a:r>
              <a:rPr lang="en-GB" sz="2400" b="1" dirty="0">
                <a:latin typeface="Times New Roman" panose="02020603050405020304" pitchFamily="18" charset="0"/>
                <a:cs typeface="Times New Roman" panose="02020603050405020304" pitchFamily="18" charset="0"/>
              </a:rPr>
              <a:t>OUR FIELD OF EXPERTISE:</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HEALTH</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EDUCATION</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GENDER &amp; WOMEN EMPOWERMENT</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CIVIL SOCIETY</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YOUTH &amp; SPORT</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MONITORING-EVALUATION</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AGRICULTURE</a:t>
            </a:r>
          </a:p>
          <a:p>
            <a:pPr marL="285750" indent="-285750">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COMMUNICATION</a:t>
            </a:r>
          </a:p>
          <a:p>
            <a:endParaRPr lang="en-GB" sz="2400"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81312337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80">
                                          <p:stCondLst>
                                            <p:cond delay="0"/>
                                          </p:stCondLst>
                                        </p:cTn>
                                        <p:tgtEl>
                                          <p:spTgt spid="2">
                                            <p:txEl>
                                              <p:pRg st="2" end="2"/>
                                            </p:txEl>
                                          </p:spTgt>
                                        </p:tgtEl>
                                      </p:cBhvr>
                                    </p:animEffect>
                                    <p:anim calcmode="lin" valueType="num">
                                      <p:cBhvr>
                                        <p:cTn id="8"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2" end="2"/>
                                            </p:txEl>
                                          </p:spTgt>
                                        </p:tgtEl>
                                      </p:cBhvr>
                                      <p:to x="100000" y="60000"/>
                                    </p:animScale>
                                    <p:animScale>
                                      <p:cBhvr>
                                        <p:cTn id="14" dur="166" decel="50000">
                                          <p:stCondLst>
                                            <p:cond delay="676"/>
                                          </p:stCondLst>
                                        </p:cTn>
                                        <p:tgtEl>
                                          <p:spTgt spid="2">
                                            <p:txEl>
                                              <p:pRg st="2" end="2"/>
                                            </p:txEl>
                                          </p:spTgt>
                                        </p:tgtEl>
                                      </p:cBhvr>
                                      <p:to x="100000" y="100000"/>
                                    </p:animScale>
                                    <p:animScale>
                                      <p:cBhvr>
                                        <p:cTn id="15" dur="26">
                                          <p:stCondLst>
                                            <p:cond delay="1312"/>
                                          </p:stCondLst>
                                        </p:cTn>
                                        <p:tgtEl>
                                          <p:spTgt spid="2">
                                            <p:txEl>
                                              <p:pRg st="2" end="2"/>
                                            </p:txEl>
                                          </p:spTgt>
                                        </p:tgtEl>
                                      </p:cBhvr>
                                      <p:to x="100000" y="80000"/>
                                    </p:animScale>
                                    <p:animScale>
                                      <p:cBhvr>
                                        <p:cTn id="16" dur="166" decel="50000">
                                          <p:stCondLst>
                                            <p:cond delay="1338"/>
                                          </p:stCondLst>
                                        </p:cTn>
                                        <p:tgtEl>
                                          <p:spTgt spid="2">
                                            <p:txEl>
                                              <p:pRg st="2" end="2"/>
                                            </p:txEl>
                                          </p:spTgt>
                                        </p:tgtEl>
                                      </p:cBhvr>
                                      <p:to x="100000" y="100000"/>
                                    </p:animScale>
                                    <p:animScale>
                                      <p:cBhvr>
                                        <p:cTn id="17" dur="26">
                                          <p:stCondLst>
                                            <p:cond delay="1642"/>
                                          </p:stCondLst>
                                        </p:cTn>
                                        <p:tgtEl>
                                          <p:spTgt spid="2">
                                            <p:txEl>
                                              <p:pRg st="2" end="2"/>
                                            </p:txEl>
                                          </p:spTgt>
                                        </p:tgtEl>
                                      </p:cBhvr>
                                      <p:to x="100000" y="90000"/>
                                    </p:animScale>
                                    <p:animScale>
                                      <p:cBhvr>
                                        <p:cTn id="18" dur="166" decel="50000">
                                          <p:stCondLst>
                                            <p:cond delay="1668"/>
                                          </p:stCondLst>
                                        </p:cTn>
                                        <p:tgtEl>
                                          <p:spTgt spid="2">
                                            <p:txEl>
                                              <p:pRg st="2" end="2"/>
                                            </p:txEl>
                                          </p:spTgt>
                                        </p:tgtEl>
                                      </p:cBhvr>
                                      <p:to x="100000" y="100000"/>
                                    </p:animScale>
                                    <p:animScale>
                                      <p:cBhvr>
                                        <p:cTn id="19" dur="26">
                                          <p:stCondLst>
                                            <p:cond delay="1808"/>
                                          </p:stCondLst>
                                        </p:cTn>
                                        <p:tgtEl>
                                          <p:spTgt spid="2">
                                            <p:txEl>
                                              <p:pRg st="2" end="2"/>
                                            </p:txEl>
                                          </p:spTgt>
                                        </p:tgtEl>
                                      </p:cBhvr>
                                      <p:to x="100000" y="95000"/>
                                    </p:animScale>
                                    <p:animScale>
                                      <p:cBhvr>
                                        <p:cTn id="20" dur="166" decel="50000">
                                          <p:stCondLst>
                                            <p:cond delay="1834"/>
                                          </p:stCondLst>
                                        </p:cTn>
                                        <p:tgtEl>
                                          <p:spTgt spid="2">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p:cTn id="25"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5" end="5"/>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p:cTn id="31"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6" end="6"/>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p:cTn id="37"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8"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39" dur="1000" fill="hold"/>
                                        <p:tgtEl>
                                          <p:spTgt spid="2">
                                            <p:txEl>
                                              <p:pRg st="7" end="7"/>
                                            </p:txEl>
                                          </p:spTgt>
                                        </p:tgtEl>
                                        <p:attrNameLst>
                                          <p:attrName>style.rotation</p:attrName>
                                        </p:attrNameLst>
                                      </p:cBhvr>
                                      <p:tavLst>
                                        <p:tav tm="0">
                                          <p:val>
                                            <p:fltVal val="90"/>
                                          </p:val>
                                        </p:tav>
                                        <p:tav tm="100000">
                                          <p:val>
                                            <p:fltVal val="0"/>
                                          </p:val>
                                        </p:tav>
                                      </p:tavLst>
                                    </p:anim>
                                    <p:animEffect transition="in" filter="fade">
                                      <p:cBhvr>
                                        <p:cTn id="40" dur="1000"/>
                                        <p:tgtEl>
                                          <p:spTgt spid="2">
                                            <p:txEl>
                                              <p:pRg st="7" end="7"/>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p:cTn id="43" dur="1000" fill="hold"/>
                                        <p:tgtEl>
                                          <p:spTgt spid="2">
                                            <p:txEl>
                                              <p:pRg st="8" end="8"/>
                                            </p:txEl>
                                          </p:spTgt>
                                        </p:tgtEl>
                                        <p:attrNameLst>
                                          <p:attrName>ppt_w</p:attrName>
                                        </p:attrNameLst>
                                      </p:cBhvr>
                                      <p:tavLst>
                                        <p:tav tm="0">
                                          <p:val>
                                            <p:fltVal val="0"/>
                                          </p:val>
                                        </p:tav>
                                        <p:tav tm="100000">
                                          <p:val>
                                            <p:strVal val="#ppt_w"/>
                                          </p:val>
                                        </p:tav>
                                      </p:tavLst>
                                    </p:anim>
                                    <p:anim calcmode="lin" valueType="num">
                                      <p:cBhvr>
                                        <p:cTn id="44" dur="1000" fill="hold"/>
                                        <p:tgtEl>
                                          <p:spTgt spid="2">
                                            <p:txEl>
                                              <p:pRg st="8" end="8"/>
                                            </p:txEl>
                                          </p:spTgt>
                                        </p:tgtEl>
                                        <p:attrNameLst>
                                          <p:attrName>ppt_h</p:attrName>
                                        </p:attrNameLst>
                                      </p:cBhvr>
                                      <p:tavLst>
                                        <p:tav tm="0">
                                          <p:val>
                                            <p:fltVal val="0"/>
                                          </p:val>
                                        </p:tav>
                                        <p:tav tm="100000">
                                          <p:val>
                                            <p:strVal val="#ppt_h"/>
                                          </p:val>
                                        </p:tav>
                                      </p:tavLst>
                                    </p:anim>
                                    <p:anim calcmode="lin" valueType="num">
                                      <p:cBhvr>
                                        <p:cTn id="45" dur="1000" fill="hold"/>
                                        <p:tgtEl>
                                          <p:spTgt spid="2">
                                            <p:txEl>
                                              <p:pRg st="8" end="8"/>
                                            </p:txEl>
                                          </p:spTgt>
                                        </p:tgtEl>
                                        <p:attrNameLst>
                                          <p:attrName>style.rotation</p:attrName>
                                        </p:attrNameLst>
                                      </p:cBhvr>
                                      <p:tavLst>
                                        <p:tav tm="0">
                                          <p:val>
                                            <p:fltVal val="90"/>
                                          </p:val>
                                        </p:tav>
                                        <p:tav tm="100000">
                                          <p:val>
                                            <p:fltVal val="0"/>
                                          </p:val>
                                        </p:tav>
                                      </p:tavLst>
                                    </p:anim>
                                    <p:animEffect transition="in" filter="fade">
                                      <p:cBhvr>
                                        <p:cTn id="46" dur="1000"/>
                                        <p:tgtEl>
                                          <p:spTgt spid="2">
                                            <p:txEl>
                                              <p:pRg st="8" end="8"/>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p:cTn id="49" dur="10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0" dur="1000" fill="hold"/>
                                        <p:tgtEl>
                                          <p:spTgt spid="2">
                                            <p:txEl>
                                              <p:pRg st="9" end="9"/>
                                            </p:txEl>
                                          </p:spTgt>
                                        </p:tgtEl>
                                        <p:attrNameLst>
                                          <p:attrName>ppt_h</p:attrName>
                                        </p:attrNameLst>
                                      </p:cBhvr>
                                      <p:tavLst>
                                        <p:tav tm="0">
                                          <p:val>
                                            <p:fltVal val="0"/>
                                          </p:val>
                                        </p:tav>
                                        <p:tav tm="100000">
                                          <p:val>
                                            <p:strVal val="#ppt_h"/>
                                          </p:val>
                                        </p:tav>
                                      </p:tavLst>
                                    </p:anim>
                                    <p:anim calcmode="lin" valueType="num">
                                      <p:cBhvr>
                                        <p:cTn id="51" dur="1000" fill="hold"/>
                                        <p:tgtEl>
                                          <p:spTgt spid="2">
                                            <p:txEl>
                                              <p:pRg st="9" end="9"/>
                                            </p:txEl>
                                          </p:spTgt>
                                        </p:tgtEl>
                                        <p:attrNameLst>
                                          <p:attrName>style.rotation</p:attrName>
                                        </p:attrNameLst>
                                      </p:cBhvr>
                                      <p:tavLst>
                                        <p:tav tm="0">
                                          <p:val>
                                            <p:fltVal val="90"/>
                                          </p:val>
                                        </p:tav>
                                        <p:tav tm="100000">
                                          <p:val>
                                            <p:fltVal val="0"/>
                                          </p:val>
                                        </p:tav>
                                      </p:tavLst>
                                    </p:anim>
                                    <p:animEffect transition="in" filter="fade">
                                      <p:cBhvr>
                                        <p:cTn id="52" dur="1000"/>
                                        <p:tgtEl>
                                          <p:spTgt spid="2">
                                            <p:txEl>
                                              <p:pRg st="9" end="9"/>
                                            </p:txEl>
                                          </p:spTgt>
                                        </p:tgtEl>
                                      </p:cBhvr>
                                    </p:animEffect>
                                  </p:childTnLst>
                                </p:cTn>
                              </p:par>
                              <p:par>
                                <p:cTn id="53" presetID="31" presetClass="entr" presetSubtype="0" fill="hold" nodeType="with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p:cTn id="55" dur="10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56" dur="1000" fill="hold"/>
                                        <p:tgtEl>
                                          <p:spTgt spid="2">
                                            <p:txEl>
                                              <p:pRg st="10" end="10"/>
                                            </p:txEl>
                                          </p:spTgt>
                                        </p:tgtEl>
                                        <p:attrNameLst>
                                          <p:attrName>ppt_h</p:attrName>
                                        </p:attrNameLst>
                                      </p:cBhvr>
                                      <p:tavLst>
                                        <p:tav tm="0">
                                          <p:val>
                                            <p:fltVal val="0"/>
                                          </p:val>
                                        </p:tav>
                                        <p:tav tm="100000">
                                          <p:val>
                                            <p:strVal val="#ppt_h"/>
                                          </p:val>
                                        </p:tav>
                                      </p:tavLst>
                                    </p:anim>
                                    <p:anim calcmode="lin" valueType="num">
                                      <p:cBhvr>
                                        <p:cTn id="57" dur="1000" fill="hold"/>
                                        <p:tgtEl>
                                          <p:spTgt spid="2">
                                            <p:txEl>
                                              <p:pRg st="10" end="10"/>
                                            </p:txEl>
                                          </p:spTgt>
                                        </p:tgtEl>
                                        <p:attrNameLst>
                                          <p:attrName>style.rotation</p:attrName>
                                        </p:attrNameLst>
                                      </p:cBhvr>
                                      <p:tavLst>
                                        <p:tav tm="0">
                                          <p:val>
                                            <p:fltVal val="90"/>
                                          </p:val>
                                        </p:tav>
                                        <p:tav tm="100000">
                                          <p:val>
                                            <p:fltVal val="0"/>
                                          </p:val>
                                        </p:tav>
                                      </p:tavLst>
                                    </p:anim>
                                    <p:animEffect transition="in" filter="fade">
                                      <p:cBhvr>
                                        <p:cTn id="58" dur="1000"/>
                                        <p:tgtEl>
                                          <p:spTgt spid="2">
                                            <p:txEl>
                                              <p:pRg st="10" end="10"/>
                                            </p:txEl>
                                          </p:spTgt>
                                        </p:tgtEl>
                                      </p:cBhvr>
                                    </p:animEffect>
                                  </p:childTnLst>
                                </p:cTn>
                              </p:par>
                              <p:par>
                                <p:cTn id="59" presetID="31" presetClass="entr" presetSubtype="0" fill="hold" nodeType="withEffect">
                                  <p:stCondLst>
                                    <p:cond delay="0"/>
                                  </p:stCondLst>
                                  <p:childTnLst>
                                    <p:set>
                                      <p:cBhvr>
                                        <p:cTn id="60" dur="1" fill="hold">
                                          <p:stCondLst>
                                            <p:cond delay="0"/>
                                          </p:stCondLst>
                                        </p:cTn>
                                        <p:tgtEl>
                                          <p:spTgt spid="2">
                                            <p:txEl>
                                              <p:pRg st="11" end="11"/>
                                            </p:txEl>
                                          </p:spTgt>
                                        </p:tgtEl>
                                        <p:attrNameLst>
                                          <p:attrName>style.visibility</p:attrName>
                                        </p:attrNameLst>
                                      </p:cBhvr>
                                      <p:to>
                                        <p:strVal val="visible"/>
                                      </p:to>
                                    </p:set>
                                    <p:anim calcmode="lin" valueType="num">
                                      <p:cBhvr>
                                        <p:cTn id="61" dur="10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62" dur="1000" fill="hold"/>
                                        <p:tgtEl>
                                          <p:spTgt spid="2">
                                            <p:txEl>
                                              <p:pRg st="11" end="11"/>
                                            </p:txEl>
                                          </p:spTgt>
                                        </p:tgtEl>
                                        <p:attrNameLst>
                                          <p:attrName>ppt_h</p:attrName>
                                        </p:attrNameLst>
                                      </p:cBhvr>
                                      <p:tavLst>
                                        <p:tav tm="0">
                                          <p:val>
                                            <p:fltVal val="0"/>
                                          </p:val>
                                        </p:tav>
                                        <p:tav tm="100000">
                                          <p:val>
                                            <p:strVal val="#ppt_h"/>
                                          </p:val>
                                        </p:tav>
                                      </p:tavLst>
                                    </p:anim>
                                    <p:anim calcmode="lin" valueType="num">
                                      <p:cBhvr>
                                        <p:cTn id="63" dur="1000" fill="hold"/>
                                        <p:tgtEl>
                                          <p:spTgt spid="2">
                                            <p:txEl>
                                              <p:pRg st="11" end="11"/>
                                            </p:txEl>
                                          </p:spTgt>
                                        </p:tgtEl>
                                        <p:attrNameLst>
                                          <p:attrName>style.rotation</p:attrName>
                                        </p:attrNameLst>
                                      </p:cBhvr>
                                      <p:tavLst>
                                        <p:tav tm="0">
                                          <p:val>
                                            <p:fltVal val="90"/>
                                          </p:val>
                                        </p:tav>
                                        <p:tav tm="100000">
                                          <p:val>
                                            <p:fltVal val="0"/>
                                          </p:val>
                                        </p:tav>
                                      </p:tavLst>
                                    </p:anim>
                                    <p:animEffect transition="in" filter="fade">
                                      <p:cBhvr>
                                        <p:cTn id="64" dur="1000"/>
                                        <p:tgtEl>
                                          <p:spTgt spid="2">
                                            <p:txEl>
                                              <p:pRg st="11" end="11"/>
                                            </p:txEl>
                                          </p:spTgt>
                                        </p:tgtEl>
                                      </p:cBhvr>
                                    </p:animEffect>
                                  </p:childTnLst>
                                </p:cTn>
                              </p:par>
                              <p:par>
                                <p:cTn id="65" presetID="31" presetClass="entr" presetSubtype="0" fill="hold" nodeType="with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 calcmode="lin" valueType="num">
                                      <p:cBhvr>
                                        <p:cTn id="67" dur="10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68" dur="1000" fill="hold"/>
                                        <p:tgtEl>
                                          <p:spTgt spid="2">
                                            <p:txEl>
                                              <p:pRg st="12" end="12"/>
                                            </p:txEl>
                                          </p:spTgt>
                                        </p:tgtEl>
                                        <p:attrNameLst>
                                          <p:attrName>ppt_h</p:attrName>
                                        </p:attrNameLst>
                                      </p:cBhvr>
                                      <p:tavLst>
                                        <p:tav tm="0">
                                          <p:val>
                                            <p:fltVal val="0"/>
                                          </p:val>
                                        </p:tav>
                                        <p:tav tm="100000">
                                          <p:val>
                                            <p:strVal val="#ppt_h"/>
                                          </p:val>
                                        </p:tav>
                                      </p:tavLst>
                                    </p:anim>
                                    <p:anim calcmode="lin" valueType="num">
                                      <p:cBhvr>
                                        <p:cTn id="69" dur="1000" fill="hold"/>
                                        <p:tgtEl>
                                          <p:spTgt spid="2">
                                            <p:txEl>
                                              <p:pRg st="12" end="12"/>
                                            </p:txEl>
                                          </p:spTgt>
                                        </p:tgtEl>
                                        <p:attrNameLst>
                                          <p:attrName>style.rotation</p:attrName>
                                        </p:attrNameLst>
                                      </p:cBhvr>
                                      <p:tavLst>
                                        <p:tav tm="0">
                                          <p:val>
                                            <p:fltVal val="90"/>
                                          </p:val>
                                        </p:tav>
                                        <p:tav tm="100000">
                                          <p:val>
                                            <p:fltVal val="0"/>
                                          </p:val>
                                        </p:tav>
                                      </p:tavLst>
                                    </p:anim>
                                    <p:animEffect transition="in" filter="fade">
                                      <p:cBhvr>
                                        <p:cTn id="70"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51609A08-8618-4485-93C1-D7B250A1096F}"/>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2" name="Rectangle 1">
            <a:extLst>
              <a:ext uri="{FF2B5EF4-FFF2-40B4-BE49-F238E27FC236}">
                <a16:creationId xmlns:a16="http://schemas.microsoft.com/office/drawing/2014/main" xmlns="" id="{8AFF8617-C47A-4626-B4CC-568EA6F5CA8B}"/>
              </a:ext>
            </a:extLst>
          </p:cNvPr>
          <p:cNvSpPr/>
          <p:nvPr/>
        </p:nvSpPr>
        <p:spPr>
          <a:xfrm>
            <a:off x="3299300" y="211854"/>
            <a:ext cx="5313314" cy="461665"/>
          </a:xfrm>
          <a:prstGeom prst="rect">
            <a:avLst/>
          </a:prstGeom>
        </p:spPr>
        <p:txBody>
          <a:bodyPr wrap="none">
            <a:spAutoFit/>
          </a:bodyPr>
          <a:lstStyle/>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ECOWAS VOLUNTEER PROGRAM </a:t>
            </a:r>
          </a:p>
        </p:txBody>
      </p:sp>
      <p:sp>
        <p:nvSpPr>
          <p:cNvPr id="3" name="TextBox 2"/>
          <p:cNvSpPr txBox="1"/>
          <p:nvPr/>
        </p:nvSpPr>
        <p:spPr>
          <a:xfrm>
            <a:off x="1204784" y="673519"/>
            <a:ext cx="9502346" cy="6124754"/>
          </a:xfrm>
          <a:prstGeom prst="rect">
            <a:avLst/>
          </a:prstGeom>
          <a:noFill/>
        </p:spPr>
        <p:txBody>
          <a:bodyPr wrap="square" rtlCol="0">
            <a:spAutoFit/>
          </a:bodyPr>
          <a:lstStyle/>
          <a:p>
            <a:r>
              <a:rPr lang="en-GB" sz="2800" b="1" dirty="0">
                <a:latin typeface="Times New Roman" panose="02020603050405020304" pitchFamily="18" charset="0"/>
                <a:cs typeface="Times New Roman" panose="02020603050405020304" pitchFamily="18" charset="0"/>
              </a:rPr>
              <a:t>STATISTICS:</a:t>
            </a:r>
          </a:p>
          <a:p>
            <a:pPr marL="285750" indent="-285750">
              <a:buFont typeface="Arial" panose="020B0604020202020204" pitchFamily="34" charset="0"/>
              <a:buChar char="•"/>
            </a:pPr>
            <a:r>
              <a:rPr lang="en-GB" sz="2800" b="1" dirty="0">
                <a:latin typeface="Times New Roman" panose="02020603050405020304" pitchFamily="18" charset="0"/>
                <a:cs typeface="Times New Roman" panose="02020603050405020304" pitchFamily="18" charset="0"/>
              </a:rPr>
              <a:t>174</a:t>
            </a:r>
            <a:r>
              <a:rPr lang="en-GB" sz="2800" dirty="0">
                <a:latin typeface="Times New Roman" panose="02020603050405020304" pitchFamily="18" charset="0"/>
                <a:cs typeface="Times New Roman" panose="02020603050405020304" pitchFamily="18" charset="0"/>
              </a:rPr>
              <a:t> - Volunteers deployed in three post-conflict countries;</a:t>
            </a:r>
          </a:p>
          <a:p>
            <a:pPr marL="285750" indent="-285750">
              <a:buFont typeface="Arial" panose="020B0604020202020204" pitchFamily="34" charset="0"/>
              <a:buChar char="•"/>
            </a:pPr>
            <a:r>
              <a:rPr lang="en-GB" sz="2800" b="1" dirty="0">
                <a:latin typeface="Times New Roman" panose="02020603050405020304" pitchFamily="18" charset="0"/>
                <a:cs typeface="Times New Roman" panose="02020603050405020304" pitchFamily="18" charset="0"/>
              </a:rPr>
              <a:t>13 -</a:t>
            </a:r>
            <a:r>
              <a:rPr lang="en-GB" sz="2800" dirty="0">
                <a:latin typeface="Times New Roman" panose="02020603050405020304" pitchFamily="18" charset="0"/>
                <a:cs typeface="Times New Roman" panose="02020603050405020304" pitchFamily="18" charset="0"/>
              </a:rPr>
              <a:t> Nationalities;</a:t>
            </a:r>
          </a:p>
          <a:p>
            <a:pPr marL="285750" indent="-285750">
              <a:buFont typeface="Arial" panose="020B0604020202020204" pitchFamily="34" charset="0"/>
              <a:buChar char="•"/>
            </a:pPr>
            <a:r>
              <a:rPr lang="en-GB" sz="2800" b="1" dirty="0">
                <a:latin typeface="Times New Roman" panose="02020603050405020304" pitchFamily="18" charset="0"/>
                <a:cs typeface="Times New Roman" panose="02020603050405020304" pitchFamily="18" charset="0"/>
              </a:rPr>
              <a:t>14 -</a:t>
            </a:r>
            <a:r>
              <a:rPr lang="en-GB" sz="2800" dirty="0">
                <a:latin typeface="Times New Roman" panose="02020603050405020304" pitchFamily="18" charset="0"/>
                <a:cs typeface="Times New Roman" panose="02020603050405020304" pitchFamily="18" charset="0"/>
              </a:rPr>
              <a:t> Areas of specialization in Health, Education, Youth &amp; Sports, Agriculture, Gender/Women  Empowerment among others.</a:t>
            </a:r>
          </a:p>
          <a:p>
            <a:pPr marL="285750" indent="-28575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EVP is well received by young people and beneficiary communities. </a:t>
            </a:r>
          </a:p>
          <a:p>
            <a:pPr marL="285750" indent="-285750">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The program has demonstrated great social impact, and offers young people in the region the opportunity to make changes in their communities.</a:t>
            </a:r>
          </a:p>
          <a:p>
            <a:endParaRPr lang="en-GB"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
            </a:r>
            <a:br>
              <a:rPr lang="en-GB" sz="2800" dirty="0">
                <a:latin typeface="Times New Roman" panose="02020603050405020304" pitchFamily="18" charset="0"/>
                <a:cs typeface="Times New Roman" panose="02020603050405020304" pitchFamily="18" charset="0"/>
              </a:rPr>
            </a:b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96706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3">
                                            <p:txEl>
                                              <p:pRg st="1" end="1"/>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19" presetClass="emph" presetSubtype="0" fill="hold" nodeType="clickEffect">
                                  <p:stCondLst>
                                    <p:cond delay="0"/>
                                  </p:stCondLst>
                                  <p:childTnLst>
                                    <p:animClr clrSpc="rgb" dir="cw">
                                      <p:cBhvr override="childStyle">
                                        <p:cTn id="10" dur="500" fill="hold"/>
                                        <p:tgtEl>
                                          <p:spTgt spid="3">
                                            <p:txEl>
                                              <p:pRg st="2" end="2"/>
                                            </p:txEl>
                                          </p:spTgt>
                                        </p:tgtEl>
                                        <p:attrNameLst>
                                          <p:attrName>style.color</p:attrName>
                                        </p:attrNameLst>
                                      </p:cBhvr>
                                      <p:to>
                                        <a:schemeClr val="accent2"/>
                                      </p:to>
                                    </p:animClr>
                                    <p:animClr clrSpc="rgb" dir="cw">
                                      <p:cBhvr>
                                        <p:cTn id="11" dur="500" fill="hold"/>
                                        <p:tgtEl>
                                          <p:spTgt spid="3">
                                            <p:txEl>
                                              <p:pRg st="2" end="2"/>
                                            </p:txEl>
                                          </p:spTgt>
                                        </p:tgtEl>
                                        <p:attrNameLst>
                                          <p:attrName>fillcolor</p:attrName>
                                        </p:attrNameLst>
                                      </p:cBhvr>
                                      <p:to>
                                        <a:schemeClr val="accent2"/>
                                      </p:to>
                                    </p:animClr>
                                    <p:set>
                                      <p:cBhvr>
                                        <p:cTn id="12" dur="500" fill="hold"/>
                                        <p:tgtEl>
                                          <p:spTgt spid="3">
                                            <p:txEl>
                                              <p:pRg st="2" end="2"/>
                                            </p:txEl>
                                          </p:spTgt>
                                        </p:tgtEl>
                                        <p:attrNameLst>
                                          <p:attrName>fill.type</p:attrName>
                                        </p:attrNameLst>
                                      </p:cBhvr>
                                      <p:to>
                                        <p:strVal val="solid"/>
                                      </p:to>
                                    </p:set>
                                    <p:set>
                                      <p:cBhvr>
                                        <p:cTn id="13" dur="500" fill="hold"/>
                                        <p:tgtEl>
                                          <p:spTgt spid="3">
                                            <p:txEl>
                                              <p:pRg st="2" end="2"/>
                                            </p:txEl>
                                          </p:spTgt>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8" presetClass="emph" presetSubtype="0" fill="hold" nodeType="clickEffect">
                                  <p:stCondLst>
                                    <p:cond delay="0"/>
                                  </p:stCondLst>
                                  <p:iterate type="lt">
                                    <p:tmPct val="4000"/>
                                  </p:iterate>
                                  <p:childTnLst>
                                    <p:set>
                                      <p:cBhvr override="childStyle">
                                        <p:cTn id="17"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9F88C92A-FDEF-41CD-A9AF-23E371F9B02B}"/>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2" name="TextBox 1"/>
          <p:cNvSpPr txBox="1"/>
          <p:nvPr/>
        </p:nvSpPr>
        <p:spPr>
          <a:xfrm>
            <a:off x="4065373" y="234778"/>
            <a:ext cx="3880022" cy="369332"/>
          </a:xfrm>
          <a:prstGeom prst="rect">
            <a:avLst/>
          </a:prstGeom>
          <a:noFill/>
        </p:spPr>
        <p:txBody>
          <a:bodyPr wrap="square" rtlCol="0">
            <a:spAutoFit/>
          </a:bodyPr>
          <a:lstStyle/>
          <a:p>
            <a:pPr algn="ctr"/>
            <a:r>
              <a:rPr lang="en-GB" b="1" dirty="0">
                <a:latin typeface="Times New Roman" panose="02020603050405020304" pitchFamily="18" charset="0"/>
                <a:cs typeface="Times New Roman" panose="02020603050405020304" pitchFamily="18" charset="0"/>
              </a:rPr>
              <a:t>ACHIEVEMENTS</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747" y="795337"/>
            <a:ext cx="9625912" cy="513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92340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44D3B11-3EF5-4735-9C2A-68318CAC48A4}"/>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665" y="795337"/>
            <a:ext cx="9354065" cy="525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818841"/>
      </p:ext>
    </p:extLst>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255C5C17-A04C-4871-B929-9EDFA09AF6FE}"/>
              </a:ext>
            </a:extLst>
          </p:cNvPr>
          <p:cNvSpPr>
            <a:spLocks noGrp="1"/>
          </p:cNvSpPr>
          <p:nvPr>
            <p:ph type="ftr" sz="quarter" idx="11"/>
          </p:nvPr>
        </p:nvSpPr>
        <p:spPr/>
        <p:txBody>
          <a:bodyPr/>
          <a:lstStyle/>
          <a:p>
            <a:r>
              <a:rPr lang="en-US" i="1"/>
              <a:t>Presented By:                                                                             ECOWAS Volunteers in Liberia</a:t>
            </a:r>
            <a:endParaRPr lang="en-US" dirty="0">
              <a:solidFill>
                <a:srgbClr val="740000"/>
              </a:solidFill>
            </a:endParaRPr>
          </a:p>
        </p:txBody>
      </p:sp>
      <p:sp>
        <p:nvSpPr>
          <p:cNvPr id="5" name="TextBox 4">
            <a:extLst>
              <a:ext uri="{FF2B5EF4-FFF2-40B4-BE49-F238E27FC236}">
                <a16:creationId xmlns:a16="http://schemas.microsoft.com/office/drawing/2014/main" xmlns="" id="{16A1D8DC-50B0-4BE3-A034-56191540A9D2}"/>
              </a:ext>
            </a:extLst>
          </p:cNvPr>
          <p:cNvSpPr txBox="1"/>
          <p:nvPr/>
        </p:nvSpPr>
        <p:spPr>
          <a:xfrm>
            <a:off x="3005250" y="5802352"/>
            <a:ext cx="6181500" cy="553998"/>
          </a:xfrm>
          <a:prstGeom prst="rect">
            <a:avLst/>
          </a:prstGeom>
          <a:noFill/>
        </p:spPr>
        <p:txBody>
          <a:bodyPr wrap="none" rtlCol="0">
            <a:spAutoFit/>
          </a:bodyPr>
          <a:lstStyle/>
          <a:p>
            <a:r>
              <a:rPr lang="en-US" sz="1000" b="1" dirty="0"/>
              <a:t> </a:t>
            </a:r>
            <a:endParaRPr lang="en-US" sz="1000" dirty="0"/>
          </a:p>
          <a:p>
            <a:r>
              <a:rPr lang="en-US" sz="1000" b="1" dirty="0"/>
              <a:t>H.E Ambassador Babatunde </a:t>
            </a:r>
            <a:r>
              <a:rPr lang="en-US" sz="1000" b="1" dirty="0" err="1"/>
              <a:t>Ajisomo</a:t>
            </a:r>
            <a:r>
              <a:rPr lang="en-US" sz="1000" b="1" dirty="0"/>
              <a:t>,  ECOWAS Military Team in Liberia &amp; the ECOWAS </a:t>
            </a:r>
            <a:r>
              <a:rPr lang="en-US" sz="1000" dirty="0"/>
              <a:t> </a:t>
            </a:r>
            <a:r>
              <a:rPr lang="en-US" sz="1000" b="1" dirty="0"/>
              <a:t>volunteers </a:t>
            </a:r>
            <a:endParaRPr lang="en-US" sz="1000" dirty="0"/>
          </a:p>
          <a:p>
            <a:endParaRPr lang="en-US" sz="1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304800"/>
            <a:ext cx="7815263" cy="5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50593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843</Words>
  <Application>Microsoft Office PowerPoint</Application>
  <PresentationFormat>Custom</PresentationFormat>
  <Paragraphs>140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The Young Political Leadership School Africa Semester VI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yezi</dc:creator>
  <cp:lastModifiedBy>Ebi Ere</cp:lastModifiedBy>
  <cp:revision>37</cp:revision>
  <dcterms:created xsi:type="dcterms:W3CDTF">2019-07-21T23:31:14Z</dcterms:created>
  <dcterms:modified xsi:type="dcterms:W3CDTF">2019-10-13T20:31:28Z</dcterms:modified>
</cp:coreProperties>
</file>