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0" r:id="rId1"/>
  </p:sldMasterIdLst>
  <p:notesMasterIdLst>
    <p:notesMasterId r:id="rId24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5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7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DBA77-DF56-A440-B99A-2FE1C7C7F4A8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1419A-C7D3-284B-8651-32BFA72E5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2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Facilitation" is a term that means different things to different people. In the context of U.S. alternative dispute resolution (ADR),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419A-C7D3-284B-8651-32BFA72E5B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8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419A-C7D3-284B-8651-32BFA72E5B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7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419A-C7D3-284B-8651-32BFA72E5B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07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1419A-C7D3-284B-8651-32BFA72E5B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8FB0F0F-7DA7-3340-A577-80C75FCE953E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05045DE2-A584-BF47-B4DE-8CFFF584D5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GQmdoK_ZfY" TargetMode="External"/><Relationship Id="rId2" Type="http://schemas.openxmlformats.org/officeDocument/2006/relationships/hyperlink" Target="https://youtu.be/vJG698U2Mv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896" y="4512048"/>
            <a:ext cx="5120640" cy="1581150"/>
          </a:xfrm>
        </p:spPr>
        <p:txBody>
          <a:bodyPr>
            <a:normAutofit fontScale="92500" lnSpcReduction="10000"/>
          </a:bodyPr>
          <a:lstStyle/>
          <a:p>
            <a:r>
              <a:rPr lang="en-US" sz="3200" b="1" dirty="0" smtClean="0"/>
              <a:t>BY: S. Aaron Weah-Weah, III</a:t>
            </a:r>
          </a:p>
          <a:p>
            <a:r>
              <a:rPr lang="en-US" sz="3200" b="1" dirty="0" smtClean="0"/>
              <a:t>Program Director </a:t>
            </a:r>
          </a:p>
          <a:p>
            <a:r>
              <a:rPr lang="en-US" sz="3200" b="1" dirty="0" smtClean="0"/>
              <a:t>NAYMOTE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896" y="729340"/>
            <a:ext cx="5120640" cy="299226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A Facilitator’s guide to participatory decision-making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5612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Selective Attention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https://youtu.be/vJG698U2Mvo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://youtu.be/</a:t>
            </a:r>
            <a:r>
              <a:rPr lang="en-US" dirty="0" smtClean="0">
                <a:hlinkClick r:id="rId3"/>
              </a:rPr>
              <a:t>IGQmdoK_ZfY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83445"/>
            <a:ext cx="8591550" cy="917222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Misunderstandings </a:t>
            </a:r>
            <a:r>
              <a:rPr lang="en-US" b="1" dirty="0"/>
              <a:t>About the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b="1" dirty="0" smtClean="0"/>
              <a:t>Process </a:t>
            </a:r>
            <a:r>
              <a:rPr lang="en-US" b="1" dirty="0"/>
              <a:t>of Group Decision-</a:t>
            </a:r>
            <a:r>
              <a:rPr lang="en-US" b="1" dirty="0" smtClean="0"/>
              <a:t>Making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1298448"/>
            <a:ext cx="9031111" cy="493776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		       </a:t>
            </a:r>
            <a:r>
              <a:rPr lang="en-US" b="1" dirty="0" smtClean="0">
                <a:solidFill>
                  <a:schemeClr val="tx1"/>
                </a:solidFill>
              </a:rPr>
              <a:t>Decision</a:t>
            </a:r>
            <a:r>
              <a:rPr lang="en-US" dirty="0" smtClean="0"/>
              <a:t>   								          </a:t>
            </a:r>
            <a:r>
              <a:rPr lang="en-US" b="1" dirty="0" smtClean="0">
                <a:solidFill>
                  <a:srgbClr val="2E2224"/>
                </a:solidFill>
              </a:rPr>
              <a:t>Point</a:t>
            </a:r>
            <a:endParaRPr lang="en-US" b="1" dirty="0">
              <a:solidFill>
                <a:srgbClr val="2E222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1999" y="3242732"/>
            <a:ext cx="1137359" cy="10611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smtClean="0"/>
              <a:t>NEW</a:t>
            </a:r>
          </a:p>
          <a:p>
            <a:pPr algn="ctr"/>
            <a:r>
              <a:rPr lang="en-US" b="1" smtClean="0"/>
              <a:t>TOPIC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7814730" y="3225800"/>
            <a:ext cx="945445" cy="95955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4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55331" y="2906889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70664" y="3471334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511775" y="4665133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01332" y="4148667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357495" y="2889957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88162" y="3454402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272829" y="4648201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145829" y="4131735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63328" y="2929469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09329" y="3451581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32660" y="4645380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920994" y="4128914"/>
            <a:ext cx="874889" cy="141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806223" y="3076221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72734" y="3397953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899358" y="4072460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51758" y="4591746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70288" y="2861735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97945" y="2946401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564456" y="3395132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91080" y="4069639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643480" y="4588925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62010" y="2858914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310458" y="3465687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43855" y="3448755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70479" y="3996263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22879" y="4543771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069631" y="2785538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71887" y="2816581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438398" y="3392311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365022" y="4066818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517422" y="4586104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635952" y="2856093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184400" y="3462866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717797" y="3445934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644421" y="3993442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96821" y="4625616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943573" y="2825050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108203" y="3993442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232381" y="4540950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91928" y="4137373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877720" y="2858919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044231" y="3544711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0855" y="4021664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377253" y="4399840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241785" y="3008493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790233" y="3615266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323630" y="3598334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320809" y="4032954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628430" y="4241798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549406" y="3189115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714036" y="4145842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49879" y="4524018"/>
            <a:ext cx="183444" cy="1665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lternate Process 69"/>
          <p:cNvSpPr/>
          <p:nvPr/>
        </p:nvSpPr>
        <p:spPr>
          <a:xfrm>
            <a:off x="578557" y="1298448"/>
            <a:ext cx="7049874" cy="691219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THE DYNAMICS </a:t>
            </a:r>
            <a:r>
              <a:rPr lang="en-US" sz="2400" b="1" dirty="0" smtClean="0"/>
              <a:t>OF GROUP </a:t>
            </a:r>
            <a:r>
              <a:rPr lang="en-US" sz="2400" b="1" dirty="0"/>
              <a:t>DECISION-MAKING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59267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DYNAMICS OF</a:t>
            </a:r>
            <a:br>
              <a:rPr lang="en-US" b="1" dirty="0"/>
            </a:br>
            <a:r>
              <a:rPr lang="en-US" b="1" dirty="0"/>
              <a:t>GROUP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126068"/>
            <a:ext cx="8595360" cy="56331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dirty="0">
                <a:solidFill>
                  <a:srgbClr val="2E2224"/>
                </a:solidFill>
              </a:rPr>
              <a:t>This picture portrays a hypothetical problem-solving discussion.</a:t>
            </a:r>
          </a:p>
          <a:p>
            <a:pPr marL="0" indent="0" algn="just">
              <a:buNone/>
            </a:pPr>
            <a:r>
              <a:rPr lang="en-US" sz="2100" dirty="0">
                <a:solidFill>
                  <a:srgbClr val="2E2224"/>
                </a:solidFill>
              </a:rPr>
              <a:t>Each circle – – represents one idea. Each line of circles-and-</a:t>
            </a:r>
            <a:r>
              <a:rPr lang="en-US" sz="2100" dirty="0" smtClean="0">
                <a:solidFill>
                  <a:srgbClr val="2E2224"/>
                </a:solidFill>
              </a:rPr>
              <a:t>arrows represents </a:t>
            </a:r>
            <a:r>
              <a:rPr lang="en-US" sz="2100" dirty="0">
                <a:solidFill>
                  <a:srgbClr val="2E2224"/>
                </a:solidFill>
              </a:rPr>
              <a:t>one person’s line of thought as it develops during the discussion.</a:t>
            </a:r>
          </a:p>
          <a:p>
            <a:pPr marL="0" indent="0" algn="just">
              <a:buNone/>
            </a:pPr>
            <a:r>
              <a:rPr lang="en-US" sz="2100" dirty="0">
                <a:solidFill>
                  <a:srgbClr val="2E2224"/>
                </a:solidFill>
              </a:rPr>
              <a:t>As diagrammed, everyone appears to be tracking each other’s ideas, </a:t>
            </a:r>
            <a:r>
              <a:rPr lang="en-US" sz="2100" dirty="0" smtClean="0">
                <a:solidFill>
                  <a:srgbClr val="2E2224"/>
                </a:solidFill>
              </a:rPr>
              <a:t>everyone goes </a:t>
            </a:r>
            <a:r>
              <a:rPr lang="en-US" sz="2100" dirty="0">
                <a:solidFill>
                  <a:srgbClr val="2E2224"/>
                </a:solidFill>
              </a:rPr>
              <a:t>at the same pace, and everyone stays on board every step of the way.</a:t>
            </a:r>
          </a:p>
          <a:p>
            <a:pPr marL="0" indent="0" algn="just">
              <a:buNone/>
            </a:pPr>
            <a:r>
              <a:rPr lang="en-US" sz="2100" dirty="0">
                <a:solidFill>
                  <a:srgbClr val="2E2224"/>
                </a:solidFill>
              </a:rPr>
              <a:t>A depressingly large percentage of people who work in groups believe </a:t>
            </a:r>
            <a:r>
              <a:rPr lang="en-US" sz="2100" dirty="0" smtClean="0">
                <a:solidFill>
                  <a:srgbClr val="2E2224"/>
                </a:solidFill>
              </a:rPr>
              <a:t>this stuff</a:t>
            </a:r>
            <a:r>
              <a:rPr lang="en-US" sz="2100" dirty="0">
                <a:solidFill>
                  <a:srgbClr val="2E2224"/>
                </a:solidFill>
              </a:rPr>
              <a:t>. They think this picture realistically portrays a healthy, </a:t>
            </a:r>
            <a:r>
              <a:rPr lang="en-US" sz="2100" dirty="0" smtClean="0">
                <a:solidFill>
                  <a:srgbClr val="2E2224"/>
                </a:solidFill>
              </a:rPr>
              <a:t>flowing</a:t>
            </a:r>
            <a:r>
              <a:rPr lang="en-US" sz="2100" dirty="0">
                <a:solidFill>
                  <a:srgbClr val="2E2224"/>
                </a:solidFill>
              </a:rPr>
              <a:t> </a:t>
            </a:r>
            <a:r>
              <a:rPr lang="en-US" sz="2100" dirty="0" smtClean="0">
                <a:solidFill>
                  <a:srgbClr val="2E2224"/>
                </a:solidFill>
              </a:rPr>
              <a:t>decision</a:t>
            </a:r>
            <a:r>
              <a:rPr lang="en-US" sz="2100" dirty="0">
                <a:solidFill>
                  <a:srgbClr val="2E2224"/>
                </a:solidFill>
              </a:rPr>
              <a:t>-making process. And when their actual experience doesn’t </a:t>
            </a:r>
            <a:r>
              <a:rPr lang="en-US" sz="2100" dirty="0" smtClean="0">
                <a:solidFill>
                  <a:srgbClr val="2E2224"/>
                </a:solidFill>
              </a:rPr>
              <a:t>match up </a:t>
            </a:r>
            <a:r>
              <a:rPr lang="en-US" sz="2100" dirty="0">
                <a:solidFill>
                  <a:srgbClr val="2E2224"/>
                </a:solidFill>
              </a:rPr>
              <a:t>with this model, they think it’s because their own group is defective.</a:t>
            </a:r>
          </a:p>
          <a:p>
            <a:pPr marL="0" indent="0" algn="just">
              <a:buNone/>
            </a:pPr>
            <a:r>
              <a:rPr lang="en-US" sz="2100" dirty="0">
                <a:solidFill>
                  <a:srgbClr val="2E2224"/>
                </a:solidFill>
              </a:rPr>
              <a:t>If people actually behaved as the diagram suggests, group decision-making</a:t>
            </a:r>
          </a:p>
          <a:p>
            <a:pPr marL="0" indent="0" algn="just">
              <a:buNone/>
            </a:pPr>
            <a:r>
              <a:rPr lang="en-US" sz="2100" dirty="0">
                <a:solidFill>
                  <a:srgbClr val="2E2224"/>
                </a:solidFill>
              </a:rPr>
              <a:t>would be much less frustrating. Unfortunately, real-life groups don’t </a:t>
            </a:r>
            <a:r>
              <a:rPr lang="en-US" sz="2100" dirty="0" smtClean="0">
                <a:solidFill>
                  <a:srgbClr val="2E2224"/>
                </a:solidFill>
              </a:rPr>
              <a:t>operate this </a:t>
            </a:r>
            <a:r>
              <a:rPr lang="en-US" sz="2100" dirty="0">
                <a:solidFill>
                  <a:srgbClr val="2E2224"/>
                </a:solidFill>
              </a:rPr>
              <a:t>way.</a:t>
            </a:r>
          </a:p>
        </p:txBody>
      </p:sp>
    </p:spTree>
    <p:extLst>
      <p:ext uri="{BB962C8B-B14F-4D97-AF65-F5344CB8AC3E}">
        <p14:creationId xmlns:p14="http://schemas.microsoft.com/office/powerpoint/2010/main" val="26841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 algn="ctr"/>
            <a:r>
              <a:rPr lang="en-US" b="1" dirty="0"/>
              <a:t>The Struggle to Integrate Diverse</a:t>
            </a:r>
            <a:br>
              <a:rPr lang="en-US" b="1" dirty="0"/>
            </a:br>
            <a:r>
              <a:rPr lang="en-US" b="1" dirty="0"/>
              <a:t>      </a:t>
            </a:r>
            <a:r>
              <a:rPr lang="en-US" b="1" dirty="0" smtClean="0"/>
              <a:t>Perspectives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0"/>
            <a:ext cx="91440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-64914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The Struggle to Integrate Diverse</a:t>
            </a:r>
            <a:br>
              <a:rPr lang="en-US" b="1" dirty="0"/>
            </a:br>
            <a:r>
              <a:rPr lang="en-US" b="1" dirty="0"/>
              <a:t>     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100" b="1" dirty="0"/>
              <a:t>Group members are humans. We do go on tangents. We do lose track </a:t>
            </a:r>
            <a:r>
              <a:rPr lang="en-US" sz="2100" b="1" dirty="0" smtClean="0"/>
              <a:t>of the </a:t>
            </a:r>
            <a:r>
              <a:rPr lang="en-US" sz="2100" b="1" dirty="0"/>
              <a:t>central themes of a discussion. We do get attached to our ideas. </a:t>
            </a:r>
            <a:r>
              <a:rPr lang="en-US" sz="2100" b="1" dirty="0" smtClean="0"/>
              <a:t>Even when </a:t>
            </a:r>
            <a:r>
              <a:rPr lang="en-US" sz="2100" b="1" dirty="0"/>
              <a:t>we’re all making our best effort to “keep focused” and “stay on track,</a:t>
            </a:r>
            <a:r>
              <a:rPr lang="en-US" sz="2100" b="1" dirty="0" smtClean="0"/>
              <a:t>” we </a:t>
            </a:r>
            <a:r>
              <a:rPr lang="en-US" sz="2100" b="1" dirty="0"/>
              <a:t>can’t change the fact that we are individuals with diverging points of view.</a:t>
            </a:r>
          </a:p>
          <a:p>
            <a:pPr marL="0" indent="0" algn="just">
              <a:buNone/>
            </a:pPr>
            <a:r>
              <a:rPr lang="en-US" sz="2100" b="1" dirty="0"/>
              <a:t>When a discussion loses focus or becomes confusing, it can appear to </a:t>
            </a:r>
            <a:r>
              <a:rPr lang="en-US" sz="2100" b="1" dirty="0" smtClean="0"/>
              <a:t>many people </a:t>
            </a:r>
            <a:r>
              <a:rPr lang="en-US" sz="2100" b="1" dirty="0"/>
              <a:t>that the process is heading out of control. Yet this is not </a:t>
            </a:r>
            <a:r>
              <a:rPr lang="en-US" sz="2100" b="1" dirty="0" smtClean="0"/>
              <a:t>necessarily what’s </a:t>
            </a:r>
            <a:r>
              <a:rPr lang="en-US" sz="2100" b="1" dirty="0"/>
              <a:t>really going on. Sometimes what appears to be chaos is actually </a:t>
            </a:r>
            <a:r>
              <a:rPr lang="en-US" sz="2100" b="1" dirty="0" smtClean="0"/>
              <a:t>a prelude </a:t>
            </a:r>
            <a:r>
              <a:rPr lang="en-US" sz="2100" b="1" dirty="0"/>
              <a:t>to creativity.</a:t>
            </a:r>
          </a:p>
          <a:p>
            <a:pPr marL="0" indent="0" algn="just">
              <a:buNone/>
            </a:pPr>
            <a:r>
              <a:rPr lang="en-US" sz="2100" b="1" dirty="0"/>
              <a:t>But how can we tell which is which? How do we recognize the </a:t>
            </a:r>
            <a:r>
              <a:rPr lang="en-US" sz="2100" b="1" dirty="0" smtClean="0"/>
              <a:t>difference between </a:t>
            </a:r>
            <a:r>
              <a:rPr lang="en-US" sz="2100" b="1" dirty="0"/>
              <a:t>a degenerative, spinning-our-wheels version of group confusion </a:t>
            </a:r>
            <a:r>
              <a:rPr lang="en-US" sz="2100" b="1" dirty="0" smtClean="0"/>
              <a:t>and the </a:t>
            </a:r>
            <a:r>
              <a:rPr lang="en-US" sz="2100" b="1" dirty="0"/>
              <a:t>dynamic, diversity-stretches-our-imagination version of group confusion?</a:t>
            </a:r>
          </a:p>
        </p:txBody>
      </p:sp>
    </p:spTree>
    <p:extLst>
      <p:ext uri="{BB962C8B-B14F-4D97-AF65-F5344CB8AC3E}">
        <p14:creationId xmlns:p14="http://schemas.microsoft.com/office/powerpoint/2010/main" val="124185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88316"/>
            <a:ext cx="8591550" cy="1066801"/>
          </a:xfrm>
        </p:spPr>
        <p:txBody>
          <a:bodyPr>
            <a:noAutofit/>
          </a:bodyPr>
          <a:lstStyle/>
          <a:p>
            <a:pPr marL="0" indent="0" algn="ctr"/>
            <a:r>
              <a:rPr lang="en-US" b="1" dirty="0"/>
              <a:t>The Diamond of Participatory</a:t>
            </a:r>
            <a:br>
              <a:rPr lang="en-US" b="1" dirty="0"/>
            </a:br>
            <a:r>
              <a:rPr lang="en-US" b="1" dirty="0"/>
              <a:t>     Decision-</a:t>
            </a:r>
            <a:r>
              <a:rPr lang="en-US" b="1" dirty="0" smtClean="0"/>
              <a:t>Making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5117"/>
            <a:ext cx="9144000" cy="57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The Diamond of Participatory</a:t>
            </a:r>
            <a:br>
              <a:rPr lang="en-US" b="1" dirty="0"/>
            </a:br>
            <a:r>
              <a:rPr lang="en-US" b="1" dirty="0"/>
              <a:t>    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752498" cy="4937760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r>
              <a:rPr lang="en-US" sz="8600" dirty="0"/>
              <a:t>At times the individual members of a group need to express their own </a:t>
            </a:r>
            <a:r>
              <a:rPr lang="en-US" sz="8600" dirty="0" smtClean="0"/>
              <a:t>points of </a:t>
            </a:r>
            <a:r>
              <a:rPr lang="en-US" sz="8600" dirty="0"/>
              <a:t>view. At other times, the same people want to narrow their differences </a:t>
            </a:r>
            <a:r>
              <a:rPr lang="en-US" sz="8600" dirty="0" smtClean="0"/>
              <a:t>and aim </a:t>
            </a:r>
            <a:r>
              <a:rPr lang="en-US" sz="8600" dirty="0"/>
              <a:t>the discussion toward closure. </a:t>
            </a:r>
            <a:r>
              <a:rPr lang="en-US" sz="8600" dirty="0" smtClean="0"/>
              <a:t>These </a:t>
            </a:r>
            <a:r>
              <a:rPr lang="en-US" sz="8600" dirty="0"/>
              <a:t>two types </a:t>
            </a:r>
            <a:r>
              <a:rPr lang="en-US" sz="8600" dirty="0" smtClean="0"/>
              <a:t>of “</a:t>
            </a:r>
            <a:r>
              <a:rPr lang="en-US" sz="8600" dirty="0"/>
              <a:t>thinking processes” are referred to as divergent thinking and convergent thinking.</a:t>
            </a:r>
          </a:p>
          <a:p>
            <a:pPr marL="0" indent="0" algn="just">
              <a:buNone/>
            </a:pPr>
            <a:r>
              <a:rPr lang="en-US" sz="8600" dirty="0"/>
              <a:t>Here are four examples:</a:t>
            </a:r>
            <a:endParaRPr lang="en-US" sz="8600" b="1" dirty="0"/>
          </a:p>
          <a:p>
            <a:pPr marL="0" indent="0">
              <a:buNone/>
            </a:pPr>
            <a:r>
              <a:rPr lang="en-US" b="1" dirty="0" smtClean="0"/>
              <a:t>       </a:t>
            </a:r>
          </a:p>
          <a:p>
            <a:pPr marL="0" indent="0">
              <a:buNone/>
            </a:pPr>
            <a:r>
              <a:rPr lang="en-US" sz="8600" b="1" dirty="0" smtClean="0"/>
              <a:t>DIVERGENT THINKING              CONVERGENT </a:t>
            </a:r>
            <a:r>
              <a:rPr lang="en-US" sz="8600" b="1" dirty="0"/>
              <a:t>THINKING</a:t>
            </a:r>
            <a:endParaRPr lang="en-US" sz="55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7100" dirty="0" smtClean="0"/>
              <a:t>Generating alternatives	       VS    Evaluating alternatives</a:t>
            </a:r>
          </a:p>
          <a:p>
            <a:pPr marL="0" indent="0">
              <a:buNone/>
            </a:pPr>
            <a:r>
              <a:rPr lang="en-US" sz="7100" dirty="0" smtClean="0"/>
              <a:t>Free</a:t>
            </a:r>
            <a:r>
              <a:rPr lang="en-US" sz="7100" dirty="0"/>
              <a:t>-</a:t>
            </a:r>
            <a:r>
              <a:rPr lang="en-US" sz="7100" dirty="0" smtClean="0"/>
              <a:t>flowing </a:t>
            </a:r>
            <a:r>
              <a:rPr lang="en-US" sz="7100" dirty="0"/>
              <a:t>open </a:t>
            </a:r>
            <a:r>
              <a:rPr lang="en-US" sz="7100" dirty="0" smtClean="0"/>
              <a:t>discussion       VS	   </a:t>
            </a:r>
            <a:r>
              <a:rPr lang="en-US" sz="7400" dirty="0" smtClean="0"/>
              <a:t>Summarizing Key Points</a:t>
            </a:r>
            <a:endParaRPr lang="en-US" sz="7100" dirty="0"/>
          </a:p>
          <a:p>
            <a:pPr marL="0" indent="0">
              <a:buNone/>
            </a:pPr>
            <a:r>
              <a:rPr lang="en-US" sz="7100" dirty="0" smtClean="0"/>
              <a:t>Gathering diverse points of view VS   Sorting Ideas into Categories </a:t>
            </a:r>
          </a:p>
          <a:p>
            <a:pPr marL="0" indent="0">
              <a:buNone/>
            </a:pPr>
            <a:r>
              <a:rPr lang="en-US" sz="7100" dirty="0" smtClean="0"/>
              <a:t>Suspending judgment      	        VS   Exercising Judgment this way</a:t>
            </a:r>
            <a:endParaRPr lang="en-US" sz="7100" dirty="0"/>
          </a:p>
        </p:txBody>
      </p:sp>
    </p:spTree>
    <p:extLst>
      <p:ext uri="{BB962C8B-B14F-4D97-AF65-F5344CB8AC3E}">
        <p14:creationId xmlns:p14="http://schemas.microsoft.com/office/powerpoint/2010/main" val="296263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Tools for Participatory Decision-making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A facilitator needs to ensure the group is firstly demonstrating the four (4) main core values of a group participatory decision-making.</a:t>
            </a:r>
          </a:p>
          <a:p>
            <a:pPr marL="0" indent="0" algn="just">
              <a:buNone/>
            </a:pPr>
            <a:r>
              <a:rPr lang="en-US" sz="2800" dirty="0" smtClean="0"/>
              <a:t>The core value include:</a:t>
            </a:r>
          </a:p>
          <a:p>
            <a:pPr marL="0" indent="0" algn="just">
              <a:buNone/>
            </a:pPr>
            <a:r>
              <a:rPr lang="en-US" sz="2800" dirty="0"/>
              <a:t>• Full participation</a:t>
            </a:r>
          </a:p>
          <a:p>
            <a:pPr marL="0" indent="0" algn="just">
              <a:buNone/>
            </a:pPr>
            <a:r>
              <a:rPr lang="en-US" sz="2800" dirty="0"/>
              <a:t>• Mutual understanding</a:t>
            </a:r>
          </a:p>
          <a:p>
            <a:pPr marL="0" indent="0" algn="just">
              <a:buNone/>
            </a:pPr>
            <a:r>
              <a:rPr lang="en-US" sz="2800" dirty="0"/>
              <a:t>• Inclusive solutions</a:t>
            </a:r>
          </a:p>
          <a:p>
            <a:pPr marL="0" indent="0" algn="just">
              <a:buNone/>
            </a:pPr>
            <a:r>
              <a:rPr lang="en-US" sz="2800" dirty="0"/>
              <a:t>• Shared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7967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Tools for Participatory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To </a:t>
            </a:r>
            <a:r>
              <a:rPr lang="en-US" sz="2800" dirty="0"/>
              <a:t>do that the facilitator works continuously to achieve </a:t>
            </a:r>
            <a:r>
              <a:rPr lang="en-US" sz="2800" dirty="0" smtClean="0"/>
              <a:t>three ongoing </a:t>
            </a:r>
            <a:r>
              <a:rPr lang="en-US" sz="2800" dirty="0"/>
              <a:t>objectives:</a:t>
            </a:r>
          </a:p>
          <a:p>
            <a:pPr marL="457200" indent="-457200" algn="just"/>
            <a:r>
              <a:rPr lang="en-US" sz="2800" dirty="0" smtClean="0"/>
              <a:t>Build </a:t>
            </a:r>
            <a:r>
              <a:rPr lang="en-US" sz="2800" dirty="0"/>
              <a:t>and sustain a respectful, </a:t>
            </a:r>
            <a:r>
              <a:rPr lang="en-US" sz="2800" dirty="0" smtClean="0"/>
              <a:t>supportive    atmosphere</a:t>
            </a:r>
            <a:endParaRPr lang="en-US" sz="2800" dirty="0"/>
          </a:p>
          <a:p>
            <a:pPr marL="457200" indent="-457200" algn="just"/>
            <a:r>
              <a:rPr lang="en-US" sz="2800" dirty="0" smtClean="0"/>
              <a:t>Stay </a:t>
            </a:r>
            <a:r>
              <a:rPr lang="en-US" sz="2800" dirty="0"/>
              <a:t>out of the content and manage the process</a:t>
            </a:r>
          </a:p>
          <a:p>
            <a:pPr marL="457200" indent="-457200" algn="just"/>
            <a:r>
              <a:rPr lang="en-US" sz="2800" dirty="0" smtClean="0"/>
              <a:t>Teach </a:t>
            </a:r>
            <a:r>
              <a:rPr lang="en-US" sz="2800" dirty="0"/>
              <a:t>the group new thinking skills as the process </a:t>
            </a:r>
            <a:r>
              <a:rPr lang="en-US" sz="2800" dirty="0" smtClean="0"/>
              <a:t>      unfolds, in </a:t>
            </a:r>
            <a:r>
              <a:rPr lang="en-US" sz="2800" dirty="0"/>
              <a:t>order to build their capacity for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41120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5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Learning 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954259"/>
            <a:ext cx="8595360" cy="101532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800" dirty="0"/>
              <a:t>Have a better sense of the various roles and settings in which facilitators operate; </a:t>
            </a:r>
            <a:endParaRPr lang="en-US" sz="2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6225" y="1881557"/>
            <a:ext cx="8595360" cy="101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/>
              <a:t>Assess and distinguish between skills for negotiation, mediation, and facilitation; </a:t>
            </a:r>
            <a:endParaRPr lang="en-US" sz="28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6225" y="2750649"/>
            <a:ext cx="8595360" cy="101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/>
              <a:t>Learn effective tools and strategies for facilitating; </a:t>
            </a:r>
            <a:endParaRPr lang="en-US" sz="2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6225" y="3258310"/>
            <a:ext cx="8595360" cy="101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/>
              <a:t>Practice these tools and strategies in a collaborative learning environment </a:t>
            </a:r>
            <a:endParaRPr lang="en-US" sz="2800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6225" y="4205208"/>
            <a:ext cx="8595360" cy="101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/>
              <a:t>Develop additional capacity around receiving and giving feedback; </a:t>
            </a:r>
            <a:endParaRPr lang="en-US" sz="2800" dirty="0" smtClean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28625" y="5220530"/>
            <a:ext cx="8595360" cy="1015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2800" dirty="0"/>
              <a:t>Learn new frameworks for understanding and managing group dynamics </a:t>
            </a:r>
            <a:r>
              <a:rPr lang="en-US" sz="2800" dirty="0" smtClean="0"/>
              <a:t>for better outcome;</a:t>
            </a:r>
          </a:p>
        </p:txBody>
      </p:sp>
    </p:spTree>
    <p:extLst>
      <p:ext uri="{BB962C8B-B14F-4D97-AF65-F5344CB8AC3E}">
        <p14:creationId xmlns:p14="http://schemas.microsoft.com/office/powerpoint/2010/main" val="10212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0"/>
            <a:ext cx="8591550" cy="1066801"/>
          </a:xfrm>
        </p:spPr>
        <p:txBody>
          <a:bodyPr/>
          <a:lstStyle/>
          <a:p>
            <a:pPr algn="ctr"/>
            <a:r>
              <a:rPr lang="en-US" b="1" dirty="0"/>
              <a:t>Tools for Participatory Decision-making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920492"/>
            <a:ext cx="8595360" cy="5937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There are several tools that facilitators use to reach group outcome during the three stages of participatory decision-making. Some of these tools include:</a:t>
            </a:r>
          </a:p>
          <a:p>
            <a:pPr marL="514350" indent="-514350" algn="just">
              <a:buAutoNum type="arabicPeriod"/>
            </a:pPr>
            <a:r>
              <a:rPr lang="en-US" sz="2800" dirty="0" smtClean="0"/>
              <a:t>Paraphrasing		3. Suspended Judgment</a:t>
            </a:r>
          </a:p>
          <a:p>
            <a:pPr marL="0" indent="0" algn="just">
              <a:buNone/>
            </a:pPr>
            <a:r>
              <a:rPr lang="en-US" sz="2800" dirty="0" smtClean="0"/>
              <a:t>4.   Drawing people out 5. Brainstorming</a:t>
            </a:r>
          </a:p>
          <a:p>
            <a:pPr marL="0" indent="0" algn="just">
              <a:buNone/>
            </a:pPr>
            <a:r>
              <a:rPr lang="en-US" sz="2800" dirty="0" smtClean="0"/>
              <a:t>6.   Active listening	7. Acknowledging feelings</a:t>
            </a:r>
          </a:p>
          <a:p>
            <a:pPr marL="0" indent="0" algn="just">
              <a:buNone/>
            </a:pPr>
            <a:r>
              <a:rPr lang="en-US" sz="2800" dirty="0" smtClean="0"/>
              <a:t>8.   Mirroring		9. Legitimizing differences</a:t>
            </a:r>
          </a:p>
          <a:p>
            <a:pPr marL="0" indent="0" algn="just">
              <a:buNone/>
            </a:pPr>
            <a:r>
              <a:rPr lang="en-US" sz="2800" dirty="0" smtClean="0"/>
              <a:t>10. Non-verbal language 11. Chartwriting techniques</a:t>
            </a:r>
          </a:p>
          <a:p>
            <a:pPr marL="0" indent="0" algn="just">
              <a:buNone/>
            </a:pPr>
            <a:r>
              <a:rPr lang="en-US" sz="2800" dirty="0" smtClean="0"/>
              <a:t>12.  Scanning		13. Sticky Notes</a:t>
            </a:r>
          </a:p>
          <a:p>
            <a:pPr marL="0" indent="0" algn="just">
              <a:buNone/>
            </a:pPr>
            <a:r>
              <a:rPr lang="en-US" sz="2800" dirty="0" smtClean="0"/>
              <a:t>14.  Caucusing	         15. Listening to common ground</a:t>
            </a:r>
          </a:p>
          <a:p>
            <a:pPr marL="0" indent="0" algn="just">
              <a:buNone/>
            </a:pPr>
            <a:r>
              <a:rPr lang="en-US" sz="2800" dirty="0" smtClean="0"/>
              <a:t>16. Feedback	         17. Intentional silence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16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Things you will need to facilitate a group meeting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Pre assessment meeting with group</a:t>
            </a:r>
          </a:p>
          <a:p>
            <a:pPr marL="0" indent="0">
              <a:buNone/>
            </a:pPr>
            <a:r>
              <a:rPr lang="en-US" sz="3200" dirty="0" smtClean="0"/>
              <a:t>2.   Develop an Agenda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Flip Chart stand and pad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Markers of different colors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A suitable and accessible venue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Sitting Arrangement</a:t>
            </a:r>
          </a:p>
          <a:p>
            <a:pPr marL="514350" indent="-514350">
              <a:buAutoNum type="arabicPeriod" startAt="3"/>
            </a:pPr>
            <a:r>
              <a:rPr lang="en-US" sz="3200" dirty="0" smtClean="0"/>
              <a:t>A co-facilitator if necessary</a:t>
            </a:r>
          </a:p>
          <a:p>
            <a:pPr marL="514350" indent="-514350">
              <a:buAutoNum type="arabicPeriod" startAt="3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4118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17" y="5368912"/>
            <a:ext cx="5547109" cy="1489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444" y="-283540"/>
            <a:ext cx="9325444" cy="3821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46717" y="3960972"/>
            <a:ext cx="5320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983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 Partial </a:t>
            </a:r>
            <a:r>
              <a:rPr lang="en-US" b="1" dirty="0"/>
              <a:t>H</a:t>
            </a:r>
            <a:r>
              <a:rPr lang="en-US" b="1" dirty="0" smtClean="0"/>
              <a:t>istory of Facilitation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0967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dirty="0" smtClean="0"/>
              <a:t>The process of facilitation and facilitator is over 3,000 years old. The concept evolved from facilitative learning to the concept of group facilitation. The philosophy, mind-set and concept of facilitation have a lot in common with  approaches used by Gandhi, Martin Luther King Jr. and many non-violence movement over centuries.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6225" y="3444871"/>
            <a:ext cx="8595360" cy="2891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1200" dirty="0"/>
              <a:t>More recently these include the civil rights movement</a:t>
            </a:r>
            <a:r>
              <a:rPr lang="en-US" sz="11200" dirty="0" smtClean="0"/>
              <a:t>, women’s </a:t>
            </a:r>
            <a:r>
              <a:rPr lang="en-US" sz="11200" dirty="0"/>
              <a:t>consciousness-raising groups, some parts of </a:t>
            </a:r>
            <a:r>
              <a:rPr lang="en-US" sz="11200" dirty="0" smtClean="0"/>
              <a:t>the environmental </a:t>
            </a:r>
            <a:r>
              <a:rPr lang="en-US" sz="11200" dirty="0"/>
              <a:t>movement, and citizen involvement groups </a:t>
            </a:r>
            <a:r>
              <a:rPr lang="en-US" sz="11200" dirty="0" smtClean="0"/>
              <a:t>that started </a:t>
            </a:r>
            <a:r>
              <a:rPr lang="en-US" sz="11200" dirty="0"/>
              <a:t>in the 1960s and 1970s.</a:t>
            </a:r>
          </a:p>
          <a:p>
            <a:pPr marL="0" indent="0" algn="just">
              <a:buNone/>
            </a:pPr>
            <a:r>
              <a:rPr lang="en-US" sz="11200" dirty="0"/>
              <a:t>Meeting facilitation started to appear as a formal process in </a:t>
            </a:r>
            <a:r>
              <a:rPr lang="en-US" sz="11200" dirty="0" smtClean="0"/>
              <a:t>the late </a:t>
            </a:r>
            <a:r>
              <a:rPr lang="en-US" sz="11200" dirty="0"/>
              <a:t>1960s and early 1970s and had become widespread by </a:t>
            </a:r>
            <a:r>
              <a:rPr lang="en-US" sz="11200" dirty="0" smtClean="0"/>
              <a:t>the late </a:t>
            </a:r>
            <a:r>
              <a:rPr lang="en-US" sz="11200" dirty="0"/>
              <a:t>1980s.</a:t>
            </a:r>
            <a:endParaRPr lang="en-US" sz="112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0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87400"/>
          </a:xfrm>
        </p:spPr>
        <p:txBody>
          <a:bodyPr/>
          <a:lstStyle/>
          <a:p>
            <a:r>
              <a:rPr lang="en-US" dirty="0" smtClean="0"/>
              <a:t>What is Facilitation?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2415" y="1425448"/>
            <a:ext cx="8595360" cy="1509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/>
              <a:t>The Latin root </a:t>
            </a:r>
            <a:r>
              <a:rPr lang="en-US" sz="2800" dirty="0" smtClean="0"/>
              <a:t>of facilitate </a:t>
            </a:r>
            <a:r>
              <a:rPr lang="en-US" sz="2800" dirty="0"/>
              <a:t>means “to enable, to make easy.” Facilitation </a:t>
            </a:r>
            <a:r>
              <a:rPr lang="en-US" sz="2800" dirty="0" smtClean="0"/>
              <a:t>has evolved </a:t>
            </a:r>
            <a:r>
              <a:rPr lang="en-US" sz="2800" dirty="0"/>
              <a:t>to have a number of meanings today</a:t>
            </a:r>
            <a:r>
              <a:rPr lang="en-US" sz="2800" dirty="0" smtClean="0"/>
              <a:t>.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72415" y="2966282"/>
            <a:ext cx="8325556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Facilitation (or group facilitation) is generally considered to be a process in which a neutral person helps a group work together more effectively. Facilitators may work with small groups within an organization, or with representatives of different organizations who are working together in a collaborative or </a:t>
            </a:r>
            <a:r>
              <a:rPr lang="en-US" sz="2800" b="1" dirty="0">
                <a:solidFill>
                  <a:srgbClr val="FF6600"/>
                </a:solidFill>
              </a:rPr>
              <a:t>consensus-building</a:t>
            </a:r>
            <a:r>
              <a:rPr lang="en-US" sz="2800" dirty="0"/>
              <a:t> process.</a:t>
            </a:r>
          </a:p>
        </p:txBody>
      </p:sp>
    </p:spTree>
    <p:extLst>
      <p:ext uri="{BB962C8B-B14F-4D97-AF65-F5344CB8AC3E}">
        <p14:creationId xmlns:p14="http://schemas.microsoft.com/office/powerpoint/2010/main" val="165726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Terms to Knows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4500" dirty="0">
                <a:solidFill>
                  <a:srgbClr val="FF6600"/>
                </a:solidFill>
              </a:rPr>
              <a:t>A facilitator </a:t>
            </a:r>
            <a:r>
              <a:rPr lang="en-US" sz="4500" dirty="0"/>
              <a:t>is an individual who enables groups </a:t>
            </a:r>
            <a:r>
              <a:rPr lang="en-US" sz="4500" dirty="0" smtClean="0"/>
              <a:t>and organizations </a:t>
            </a:r>
            <a:r>
              <a:rPr lang="en-US" sz="4500" dirty="0"/>
              <a:t>to work more effectively; to collaborate </a:t>
            </a:r>
            <a:r>
              <a:rPr lang="en-US" sz="4500" dirty="0" smtClean="0"/>
              <a:t>and achieve </a:t>
            </a:r>
            <a:r>
              <a:rPr lang="en-US" sz="4500" dirty="0"/>
              <a:t>synergy. She or he is a “content-neutral” party who </a:t>
            </a:r>
            <a:r>
              <a:rPr lang="en-US" sz="4500" dirty="0" smtClean="0"/>
              <a:t>by not </a:t>
            </a:r>
            <a:r>
              <a:rPr lang="en-US" sz="4500" dirty="0"/>
              <a:t>taking sides or expressing or advocating a point of </a:t>
            </a:r>
            <a:r>
              <a:rPr lang="en-US" sz="4500" dirty="0" smtClean="0"/>
              <a:t>view during </a:t>
            </a:r>
            <a:r>
              <a:rPr lang="en-US" sz="4500" dirty="0"/>
              <a:t>the meeting, can advocate for fair, open, and </a:t>
            </a:r>
            <a:r>
              <a:rPr lang="en-US" sz="4500" dirty="0" smtClean="0"/>
              <a:t>inclusive procedures </a:t>
            </a:r>
            <a:r>
              <a:rPr lang="en-US" sz="4500" dirty="0"/>
              <a:t>to accomplish the group’s work. A facilitator </a:t>
            </a:r>
            <a:r>
              <a:rPr lang="en-US" sz="4500" dirty="0" smtClean="0"/>
              <a:t>can also </a:t>
            </a:r>
            <a:r>
              <a:rPr lang="en-US" sz="4500" dirty="0"/>
              <a:t>be a learning or a dialogue guide to assist a group </a:t>
            </a:r>
            <a:r>
              <a:rPr lang="en-US" sz="4500" dirty="0" smtClean="0"/>
              <a:t>in thinking </a:t>
            </a:r>
            <a:r>
              <a:rPr lang="en-US" sz="4500" dirty="0"/>
              <a:t>deeply about its assumptions, beliefs, and values </a:t>
            </a:r>
            <a:r>
              <a:rPr lang="en-US" sz="4500" dirty="0" smtClean="0"/>
              <a:t>and about </a:t>
            </a:r>
            <a:r>
              <a:rPr lang="en-US" sz="4500" dirty="0"/>
              <a:t>its systemic processes and context.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Terms to Know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3400" b="1" dirty="0">
                <a:solidFill>
                  <a:srgbClr val="FF6600"/>
                </a:solidFill>
              </a:rPr>
              <a:t>A facilitative leader </a:t>
            </a:r>
            <a:r>
              <a:rPr lang="en-US" sz="3400" dirty="0"/>
              <a:t>is a leader who is aware of group </a:t>
            </a:r>
            <a:r>
              <a:rPr lang="en-US" sz="3400" dirty="0" smtClean="0"/>
              <a:t>and organizational </a:t>
            </a:r>
            <a:r>
              <a:rPr lang="en-US" sz="3400" dirty="0"/>
              <a:t>dynamics; a leader who creates organization-</a:t>
            </a:r>
            <a:r>
              <a:rPr lang="en-US" sz="3400" dirty="0" smtClean="0"/>
              <a:t>wide involvement </a:t>
            </a:r>
            <a:r>
              <a:rPr lang="en-US" sz="3400" dirty="0"/>
              <a:t>processes that enable members of the </a:t>
            </a:r>
            <a:r>
              <a:rPr lang="en-US" sz="3400" dirty="0" smtClean="0"/>
              <a:t>organization to </a:t>
            </a:r>
            <a:r>
              <a:rPr lang="en-US" sz="3400" dirty="0"/>
              <a:t>more fully utilize their potential and gifts in order to help </a:t>
            </a:r>
            <a:r>
              <a:rPr lang="en-US" sz="3400" dirty="0" smtClean="0"/>
              <a:t>the organization </a:t>
            </a:r>
            <a:r>
              <a:rPr lang="en-US" sz="3400" dirty="0"/>
              <a:t>articulate and achieve its vision and goals, while </a:t>
            </a:r>
            <a:r>
              <a:rPr lang="en-US" sz="3400" dirty="0" smtClean="0"/>
              <a:t>at the </a:t>
            </a:r>
            <a:r>
              <a:rPr lang="en-US" sz="3400" dirty="0"/>
              <a:t>same time actualizing its spoken values. Facilitative </a:t>
            </a:r>
            <a:r>
              <a:rPr lang="en-US" sz="3400" dirty="0" smtClean="0"/>
              <a:t>leaders often </a:t>
            </a:r>
            <a:r>
              <a:rPr lang="en-US" sz="3400" dirty="0"/>
              <a:t>understand the inherent dynamics between </a:t>
            </a:r>
            <a:r>
              <a:rPr lang="en-US" sz="3400" dirty="0" smtClean="0"/>
              <a:t>facilitating and </a:t>
            </a:r>
            <a:r>
              <a:rPr lang="en-US" sz="3400" dirty="0"/>
              <a:t>leading and frequently utilize facilitators in </a:t>
            </a:r>
            <a:r>
              <a:rPr lang="en-US" sz="3400" dirty="0" smtClean="0"/>
              <a:t>their organizations</a:t>
            </a:r>
            <a:r>
              <a:rPr lang="en-US" sz="34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6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Terms to Know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279377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600" b="1" dirty="0">
                <a:solidFill>
                  <a:srgbClr val="FF6600"/>
                </a:solidFill>
              </a:rPr>
              <a:t>A facilitative group </a:t>
            </a:r>
            <a:r>
              <a:rPr lang="en-US" sz="3600" dirty="0"/>
              <a:t>(team, task force, committee, or board) </a:t>
            </a:r>
            <a:r>
              <a:rPr lang="en-US" sz="3600" dirty="0" smtClean="0"/>
              <a:t>is one </a:t>
            </a:r>
            <a:r>
              <a:rPr lang="en-US" sz="3600" dirty="0"/>
              <a:t>in which facilitative mind-sets and behaviors are </a:t>
            </a:r>
            <a:r>
              <a:rPr lang="en-US" sz="3600" dirty="0" smtClean="0"/>
              <a:t>widely distributed </a:t>
            </a:r>
            <a:r>
              <a:rPr lang="en-US" sz="3600" dirty="0"/>
              <a:t>among the members; a group that is </a:t>
            </a:r>
            <a:r>
              <a:rPr lang="en-US" sz="3600" dirty="0" smtClean="0"/>
              <a:t>minimally dysfunctional </a:t>
            </a:r>
            <a:r>
              <a:rPr lang="en-US" sz="3600" dirty="0"/>
              <a:t>and works very well together; a group that is </a:t>
            </a:r>
            <a:r>
              <a:rPr lang="en-US" sz="3600" dirty="0" smtClean="0"/>
              <a:t>easy to </a:t>
            </a:r>
            <a:r>
              <a:rPr lang="en-US" sz="3600" dirty="0"/>
              <a:t>join and works well with other groups and individuals.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8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660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 GROUPS DYNAMICS</a:t>
            </a:r>
            <a:endParaRPr lang="en-US" sz="4000" b="1" dirty="0"/>
          </a:p>
        </p:txBody>
      </p:sp>
      <p:sp>
        <p:nvSpPr>
          <p:cNvPr id="5" name="Oval 4"/>
          <p:cNvSpPr/>
          <p:nvPr/>
        </p:nvSpPr>
        <p:spPr>
          <a:xfrm>
            <a:off x="147322" y="931337"/>
            <a:ext cx="4269458" cy="10865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PARTICIPATORY GROUPS</a:t>
            </a: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4501446" y="900294"/>
            <a:ext cx="4261554" cy="111759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CONVENTIONAL GROUPS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4557" y="2102560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b="1" dirty="0"/>
              <a:t>Everyone participates, not just the vocal few.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1334" y="2099738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The fastest thinkers and most </a:t>
            </a:r>
            <a:r>
              <a:rPr lang="en-US" sz="2100" b="1" dirty="0" smtClean="0"/>
              <a:t>articulate speakers </a:t>
            </a:r>
            <a:r>
              <a:rPr lang="en-US" sz="2100" b="1" dirty="0"/>
              <a:t>get more airtime.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557" y="3048004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People give each other room to think and </a:t>
            </a:r>
            <a:r>
              <a:rPr lang="en-US" sz="2000" b="1" dirty="0" smtClean="0"/>
              <a:t>get their </a:t>
            </a:r>
            <a:r>
              <a:rPr lang="en-US" sz="2000" b="1" dirty="0"/>
              <a:t>thoughts all the way out.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1334" y="3045183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People interrupt each other on a regular basis.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4557" y="4004738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/>
              <a:t>Opposing viewpoints are allowed to co-</a:t>
            </a:r>
            <a:r>
              <a:rPr lang="en-US" sz="2100" b="1" dirty="0" smtClean="0"/>
              <a:t>exist in </a:t>
            </a:r>
            <a:r>
              <a:rPr lang="en-US" sz="2100" b="1" dirty="0"/>
              <a:t>the room.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41334" y="4004740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Differences of opinion are treated as </a:t>
            </a:r>
            <a:r>
              <a:rPr lang="en-US" sz="2000" b="1" dirty="0" smtClean="0"/>
              <a:t>conflict that </a:t>
            </a:r>
            <a:r>
              <a:rPr lang="en-US" sz="2000" b="1" dirty="0"/>
              <a:t>must either be stifled or “solved.”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1334" y="4941724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/>
              <a:t>Questions are often perceived </a:t>
            </a:r>
            <a:r>
              <a:rPr lang="en-US" sz="1700" b="1" dirty="0" smtClean="0"/>
              <a:t>as challenges, as </a:t>
            </a:r>
            <a:r>
              <a:rPr lang="en-US" sz="1700" b="1" dirty="0"/>
              <a:t>if the person </a:t>
            </a:r>
            <a:r>
              <a:rPr lang="en-US" sz="1700" b="1" dirty="0" smtClean="0"/>
              <a:t>being questioned </a:t>
            </a:r>
            <a:r>
              <a:rPr lang="en-US" sz="1700" b="1" dirty="0"/>
              <a:t>has </a:t>
            </a:r>
            <a:r>
              <a:rPr lang="en-US" sz="1700" b="1" dirty="0" smtClean="0"/>
              <a:t>done something </a:t>
            </a:r>
            <a:r>
              <a:rPr lang="en-US" sz="1700" b="1" dirty="0"/>
              <a:t>wrong.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557" y="4950182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People draw each other out with </a:t>
            </a:r>
            <a:r>
              <a:rPr lang="en-US" sz="2000" b="1" dirty="0" smtClean="0"/>
              <a:t>supportive questions</a:t>
            </a:r>
            <a:r>
              <a:rPr lang="en-US" sz="2000" b="1" dirty="0"/>
              <a:t>. “Is this what you mean?”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446" y="5898445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Each member makes the effort to </a:t>
            </a:r>
            <a:r>
              <a:rPr lang="en-US" sz="2000" b="1" dirty="0" smtClean="0"/>
              <a:t>pay attention </a:t>
            </a:r>
            <a:r>
              <a:rPr lang="en-US" sz="2000" b="1" dirty="0"/>
              <a:t>to the person speaking.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334" y="5898445"/>
            <a:ext cx="3852333" cy="88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Unless the speaker captivates their attention</a:t>
            </a:r>
            <a:r>
              <a:rPr lang="en-US" sz="2000" b="1" dirty="0" smtClean="0"/>
              <a:t>, people </a:t>
            </a:r>
            <a:r>
              <a:rPr lang="en-US" sz="2000" b="1" dirty="0"/>
              <a:t>space out, doodle or check the clock.</a:t>
            </a:r>
          </a:p>
        </p:txBody>
      </p:sp>
    </p:spTree>
    <p:extLst>
      <p:ext uri="{BB962C8B-B14F-4D97-AF65-F5344CB8AC3E}">
        <p14:creationId xmlns:p14="http://schemas.microsoft.com/office/powerpoint/2010/main" val="167565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THE DYNAMICS OF</a:t>
            </a:r>
            <a:br>
              <a:rPr lang="en-US" sz="4000" b="1" dirty="0"/>
            </a:br>
            <a:r>
              <a:rPr lang="en-US" sz="4000" b="1" dirty="0"/>
              <a:t>GROUP DECISION-MAKING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557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➧ Misunderstandings About the</a:t>
            </a:r>
          </a:p>
          <a:p>
            <a:pPr marL="0" indent="0">
              <a:buNone/>
            </a:pPr>
            <a:r>
              <a:rPr lang="en-US" sz="4000" dirty="0" smtClean="0"/>
              <a:t>     Process </a:t>
            </a:r>
            <a:r>
              <a:rPr lang="en-US" sz="4000" dirty="0"/>
              <a:t>of Group Decision-Making</a:t>
            </a:r>
          </a:p>
          <a:p>
            <a:pPr marL="0" indent="0">
              <a:buNone/>
            </a:pPr>
            <a:r>
              <a:rPr lang="en-US" sz="4000" dirty="0"/>
              <a:t>➧ The Struggle to Integrate Diverse</a:t>
            </a:r>
          </a:p>
          <a:p>
            <a:pPr marL="0" indent="0">
              <a:buNone/>
            </a:pPr>
            <a:r>
              <a:rPr lang="en-US" sz="4000" dirty="0" smtClean="0"/>
              <a:t>      Perspectives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➧ The Diamond of Participatory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Decision</a:t>
            </a:r>
            <a:r>
              <a:rPr lang="en-US" sz="4000" dirty="0"/>
              <a:t>-Making</a:t>
            </a:r>
          </a:p>
        </p:txBody>
      </p:sp>
    </p:spTree>
    <p:extLst>
      <p:ext uri="{BB962C8B-B14F-4D97-AF65-F5344CB8AC3E}">
        <p14:creationId xmlns:p14="http://schemas.microsoft.com/office/powerpoint/2010/main" val="280929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1583</TotalTime>
  <Words>1286</Words>
  <Application>Microsoft Office PowerPoint</Application>
  <PresentationFormat>On-screen Show (4:3)</PresentationFormat>
  <Paragraphs>119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Soho</vt:lpstr>
      <vt:lpstr>A Facilitator’s guide to participatory decision-making</vt:lpstr>
      <vt:lpstr>Learning Objectives:</vt:lpstr>
      <vt:lpstr>A Partial History of Facilitation</vt:lpstr>
      <vt:lpstr>What is Facilitation?</vt:lpstr>
      <vt:lpstr>Terms to Knows</vt:lpstr>
      <vt:lpstr>Terms to Know Cont’d</vt:lpstr>
      <vt:lpstr>Terms to Know Cont’d</vt:lpstr>
      <vt:lpstr> GROUPS DYNAMICS</vt:lpstr>
      <vt:lpstr>THE DYNAMICS OF GROUP DECISION-MAKING</vt:lpstr>
      <vt:lpstr> Selective Attention</vt:lpstr>
      <vt:lpstr>PowerPoint Presentation</vt:lpstr>
      <vt:lpstr>         Misunderstandings About the  Process of Group Decision-Making</vt:lpstr>
      <vt:lpstr>THE DYNAMICS OF GROUP DECISION-MAKING</vt:lpstr>
      <vt:lpstr>The Struggle to Integrate Diverse       Perspectives</vt:lpstr>
      <vt:lpstr>The Struggle to Integrate Diverse       Perspectives</vt:lpstr>
      <vt:lpstr>The Diamond of Participatory      Decision-Making</vt:lpstr>
      <vt:lpstr>The Diamond of Participatory      Decision-Making</vt:lpstr>
      <vt:lpstr>Tools for Participatory Decision-making</vt:lpstr>
      <vt:lpstr>Tools for Participatory Decision-making</vt:lpstr>
      <vt:lpstr>Tools for Participatory Decision-making</vt:lpstr>
      <vt:lpstr>Things you will need to facilitate a group meeting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fighting against corruption in liberia: An institutional or behavioral problem</dc:title>
  <dc:creator>loaner law it</dc:creator>
  <cp:lastModifiedBy>Windows User</cp:lastModifiedBy>
  <cp:revision>58</cp:revision>
  <dcterms:created xsi:type="dcterms:W3CDTF">2016-05-11T04:23:31Z</dcterms:created>
  <dcterms:modified xsi:type="dcterms:W3CDTF">2018-05-07T05:25:59Z</dcterms:modified>
</cp:coreProperties>
</file>