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5" r:id="rId10"/>
    <p:sldId id="267" r:id="rId11"/>
    <p:sldId id="266" r:id="rId12"/>
    <p:sldId id="263" r:id="rId13"/>
  </p:sldIdLst>
  <p:sldSz cx="12192000" cy="6858000"/>
  <p:notesSz cx="7102475" cy="89725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1867" autoAdjust="0"/>
  </p:normalViewPr>
  <p:slideViewPr>
    <p:cSldViewPr snapToGrid="0">
      <p:cViewPr varScale="1">
        <p:scale>
          <a:sx n="60" d="100"/>
          <a:sy n="60" d="100"/>
        </p:scale>
        <p:origin x="-480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F8C6B6-A404-4A76-9387-A06EF1E5C12B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C363576C-C3E1-4343-BFBE-C8697EA0CBC4}">
      <dgm:prSet phldrT="[Text]"/>
      <dgm:spPr/>
      <dgm:t>
        <a:bodyPr/>
        <a:lstStyle/>
        <a:p>
          <a:r>
            <a:rPr lang="en-CA" dirty="0" smtClean="0"/>
            <a:t>1. Plan needs assessment</a:t>
          </a:r>
          <a:endParaRPr lang="en-CA" dirty="0"/>
        </a:p>
      </dgm:t>
    </dgm:pt>
    <dgm:pt modelId="{0CC3E530-7EFB-48F5-958E-39D95462DB05}" type="parTrans" cxnId="{9FC3C946-6DAD-4FD6-9496-415EF487CAE1}">
      <dgm:prSet/>
      <dgm:spPr/>
      <dgm:t>
        <a:bodyPr/>
        <a:lstStyle/>
        <a:p>
          <a:endParaRPr lang="en-CA"/>
        </a:p>
      </dgm:t>
    </dgm:pt>
    <dgm:pt modelId="{161D4B33-CF0D-4C40-9C4C-C1114658894D}" type="sibTrans" cxnId="{9FC3C946-6DAD-4FD6-9496-415EF487CAE1}">
      <dgm:prSet/>
      <dgm:spPr/>
      <dgm:t>
        <a:bodyPr/>
        <a:lstStyle/>
        <a:p>
          <a:endParaRPr lang="en-CA"/>
        </a:p>
      </dgm:t>
    </dgm:pt>
    <dgm:pt modelId="{5128C2C0-E4E3-4118-8C00-7D304BFD17CF}">
      <dgm:prSet phldrT="[Text]"/>
      <dgm:spPr/>
      <dgm:t>
        <a:bodyPr/>
        <a:lstStyle/>
        <a:p>
          <a:r>
            <a:rPr lang="en-CA" dirty="0" smtClean="0"/>
            <a:t>2. Conduct  assessment</a:t>
          </a:r>
          <a:endParaRPr lang="en-CA" dirty="0"/>
        </a:p>
      </dgm:t>
    </dgm:pt>
    <dgm:pt modelId="{F2EE17D2-8DAE-4A22-B3B6-C3BCD728FA36}" type="parTrans" cxnId="{AE30DD6F-652F-423F-9F45-C25A7A901B9A}">
      <dgm:prSet/>
      <dgm:spPr/>
      <dgm:t>
        <a:bodyPr/>
        <a:lstStyle/>
        <a:p>
          <a:endParaRPr lang="en-CA"/>
        </a:p>
      </dgm:t>
    </dgm:pt>
    <dgm:pt modelId="{40C12DF7-2BB2-4C8D-BE47-FE579E0DB9BA}" type="sibTrans" cxnId="{AE30DD6F-652F-423F-9F45-C25A7A901B9A}">
      <dgm:prSet/>
      <dgm:spPr/>
      <dgm:t>
        <a:bodyPr/>
        <a:lstStyle/>
        <a:p>
          <a:endParaRPr lang="en-CA"/>
        </a:p>
      </dgm:t>
    </dgm:pt>
    <dgm:pt modelId="{10039ACB-05A1-44F9-86E2-A0556AEAD5E5}">
      <dgm:prSet phldrT="[Text]"/>
      <dgm:spPr/>
      <dgm:t>
        <a:bodyPr/>
        <a:lstStyle/>
        <a:p>
          <a:r>
            <a:rPr lang="en-CA" dirty="0" smtClean="0"/>
            <a:t>3. Compile and analyse results </a:t>
          </a:r>
          <a:endParaRPr lang="en-CA" dirty="0"/>
        </a:p>
      </dgm:t>
    </dgm:pt>
    <dgm:pt modelId="{452D3A45-EAB1-4C37-AC78-C04B64B6CB35}" type="parTrans" cxnId="{5B9013E6-7917-43D8-BABC-5AB15FE8B970}">
      <dgm:prSet/>
      <dgm:spPr/>
      <dgm:t>
        <a:bodyPr/>
        <a:lstStyle/>
        <a:p>
          <a:endParaRPr lang="en-CA"/>
        </a:p>
      </dgm:t>
    </dgm:pt>
    <dgm:pt modelId="{3CA5F3C6-5DDC-4E19-A126-E8F5226D077D}" type="sibTrans" cxnId="{5B9013E6-7917-43D8-BABC-5AB15FE8B970}">
      <dgm:prSet/>
      <dgm:spPr/>
      <dgm:t>
        <a:bodyPr/>
        <a:lstStyle/>
        <a:p>
          <a:endParaRPr lang="en-CA"/>
        </a:p>
      </dgm:t>
    </dgm:pt>
    <dgm:pt modelId="{E2D7D0B0-167A-4D1D-B198-45B3B8956C82}">
      <dgm:prSet phldrT="[Text]"/>
      <dgm:spPr/>
      <dgm:t>
        <a:bodyPr/>
        <a:lstStyle/>
        <a:p>
          <a:r>
            <a:rPr lang="en-CA" dirty="0" smtClean="0"/>
            <a:t>4. Report results to citizens and key stakeholders</a:t>
          </a:r>
          <a:endParaRPr lang="en-CA" dirty="0"/>
        </a:p>
      </dgm:t>
    </dgm:pt>
    <dgm:pt modelId="{2D112836-AD01-4894-91D6-F586DBDB3076}" type="parTrans" cxnId="{17045AA7-08C3-4E17-9C10-76880D59C23A}">
      <dgm:prSet/>
      <dgm:spPr/>
      <dgm:t>
        <a:bodyPr/>
        <a:lstStyle/>
        <a:p>
          <a:endParaRPr lang="en-CA"/>
        </a:p>
      </dgm:t>
    </dgm:pt>
    <dgm:pt modelId="{B7FC4E04-EAB0-4B41-A5CB-C5E1AD788385}" type="sibTrans" cxnId="{17045AA7-08C3-4E17-9C10-76880D59C23A}">
      <dgm:prSet/>
      <dgm:spPr/>
      <dgm:t>
        <a:bodyPr/>
        <a:lstStyle/>
        <a:p>
          <a:endParaRPr lang="en-CA"/>
        </a:p>
      </dgm:t>
    </dgm:pt>
    <dgm:pt modelId="{44B3D106-5659-4DBF-835C-46773931AD64}">
      <dgm:prSet phldrT="[Text]"/>
      <dgm:spPr/>
      <dgm:t>
        <a:bodyPr/>
        <a:lstStyle/>
        <a:p>
          <a:r>
            <a:rPr lang="en-CA" dirty="0" smtClean="0"/>
            <a:t>5. Develop Action Plan</a:t>
          </a:r>
          <a:endParaRPr lang="en-CA" dirty="0"/>
        </a:p>
      </dgm:t>
    </dgm:pt>
    <dgm:pt modelId="{7B63B830-D38C-46D7-BD7D-6D4D7953A966}" type="parTrans" cxnId="{7BCC8A63-DC7E-40A3-A5F3-33CA98F30C49}">
      <dgm:prSet/>
      <dgm:spPr/>
      <dgm:t>
        <a:bodyPr/>
        <a:lstStyle/>
        <a:p>
          <a:endParaRPr lang="en-CA"/>
        </a:p>
      </dgm:t>
    </dgm:pt>
    <dgm:pt modelId="{052473B1-FF75-4ED1-BFE1-B11D39E050BE}" type="sibTrans" cxnId="{7BCC8A63-DC7E-40A3-A5F3-33CA98F30C49}">
      <dgm:prSet/>
      <dgm:spPr/>
      <dgm:t>
        <a:bodyPr/>
        <a:lstStyle/>
        <a:p>
          <a:endParaRPr lang="en-CA"/>
        </a:p>
      </dgm:t>
    </dgm:pt>
    <dgm:pt modelId="{A87C9D07-716A-4669-BBB7-6B32FD92246A}" type="pres">
      <dgm:prSet presAssocID="{EFF8C6B6-A404-4A76-9387-A06EF1E5C12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C3D80649-8B2B-4722-A48C-F50536CD718D}" type="pres">
      <dgm:prSet presAssocID="{C363576C-C3E1-4343-BFBE-C8697EA0CBC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2A27619C-6BF1-4426-BDDE-06DC94CBD1D1}" type="pres">
      <dgm:prSet presAssocID="{161D4B33-CF0D-4C40-9C4C-C1114658894D}" presName="sibTrans" presStyleLbl="sibTrans2D1" presStyleIdx="0" presStyleCnt="5"/>
      <dgm:spPr/>
      <dgm:t>
        <a:bodyPr/>
        <a:lstStyle/>
        <a:p>
          <a:endParaRPr lang="en-CA"/>
        </a:p>
      </dgm:t>
    </dgm:pt>
    <dgm:pt modelId="{2D21C8FA-9D2D-4D0C-984D-E2402D596CF6}" type="pres">
      <dgm:prSet presAssocID="{161D4B33-CF0D-4C40-9C4C-C1114658894D}" presName="connectorText" presStyleLbl="sibTrans2D1" presStyleIdx="0" presStyleCnt="5"/>
      <dgm:spPr/>
      <dgm:t>
        <a:bodyPr/>
        <a:lstStyle/>
        <a:p>
          <a:endParaRPr lang="en-CA"/>
        </a:p>
      </dgm:t>
    </dgm:pt>
    <dgm:pt modelId="{14DDA9BE-91FB-4295-8C9D-793610D0113E}" type="pres">
      <dgm:prSet presAssocID="{5128C2C0-E4E3-4118-8C00-7D304BFD17C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6389CF82-A458-4342-A0B3-FE7403F99E2F}" type="pres">
      <dgm:prSet presAssocID="{40C12DF7-2BB2-4C8D-BE47-FE579E0DB9BA}" presName="sibTrans" presStyleLbl="sibTrans2D1" presStyleIdx="1" presStyleCnt="5"/>
      <dgm:spPr/>
      <dgm:t>
        <a:bodyPr/>
        <a:lstStyle/>
        <a:p>
          <a:endParaRPr lang="en-CA"/>
        </a:p>
      </dgm:t>
    </dgm:pt>
    <dgm:pt modelId="{9E54A829-FE7B-45D0-97FB-563C41E4165B}" type="pres">
      <dgm:prSet presAssocID="{40C12DF7-2BB2-4C8D-BE47-FE579E0DB9BA}" presName="connectorText" presStyleLbl="sibTrans2D1" presStyleIdx="1" presStyleCnt="5"/>
      <dgm:spPr/>
      <dgm:t>
        <a:bodyPr/>
        <a:lstStyle/>
        <a:p>
          <a:endParaRPr lang="en-CA"/>
        </a:p>
      </dgm:t>
    </dgm:pt>
    <dgm:pt modelId="{C54A173F-F594-409E-B6DE-CFD56D61F023}" type="pres">
      <dgm:prSet presAssocID="{10039ACB-05A1-44F9-86E2-A0556AEAD5E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9EBC0E55-841A-46DD-BBA6-3045209615EE}" type="pres">
      <dgm:prSet presAssocID="{3CA5F3C6-5DDC-4E19-A126-E8F5226D077D}" presName="sibTrans" presStyleLbl="sibTrans2D1" presStyleIdx="2" presStyleCnt="5"/>
      <dgm:spPr/>
      <dgm:t>
        <a:bodyPr/>
        <a:lstStyle/>
        <a:p>
          <a:endParaRPr lang="en-CA"/>
        </a:p>
      </dgm:t>
    </dgm:pt>
    <dgm:pt modelId="{BDA58E00-3E0C-452A-9BAF-43E01A50BE24}" type="pres">
      <dgm:prSet presAssocID="{3CA5F3C6-5DDC-4E19-A126-E8F5226D077D}" presName="connectorText" presStyleLbl="sibTrans2D1" presStyleIdx="2" presStyleCnt="5"/>
      <dgm:spPr/>
      <dgm:t>
        <a:bodyPr/>
        <a:lstStyle/>
        <a:p>
          <a:endParaRPr lang="en-CA"/>
        </a:p>
      </dgm:t>
    </dgm:pt>
    <dgm:pt modelId="{E93A302B-760C-407A-8C13-48C088C3C3BE}" type="pres">
      <dgm:prSet presAssocID="{E2D7D0B0-167A-4D1D-B198-45B3B8956C8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4F2B8827-3162-4AD9-B221-D54676F453D7}" type="pres">
      <dgm:prSet presAssocID="{B7FC4E04-EAB0-4B41-A5CB-C5E1AD788385}" presName="sibTrans" presStyleLbl="sibTrans2D1" presStyleIdx="3" presStyleCnt="5"/>
      <dgm:spPr/>
      <dgm:t>
        <a:bodyPr/>
        <a:lstStyle/>
        <a:p>
          <a:endParaRPr lang="en-CA"/>
        </a:p>
      </dgm:t>
    </dgm:pt>
    <dgm:pt modelId="{903DD088-0937-40DC-A8EB-755398CDE233}" type="pres">
      <dgm:prSet presAssocID="{B7FC4E04-EAB0-4B41-A5CB-C5E1AD788385}" presName="connectorText" presStyleLbl="sibTrans2D1" presStyleIdx="3" presStyleCnt="5"/>
      <dgm:spPr/>
      <dgm:t>
        <a:bodyPr/>
        <a:lstStyle/>
        <a:p>
          <a:endParaRPr lang="en-CA"/>
        </a:p>
      </dgm:t>
    </dgm:pt>
    <dgm:pt modelId="{2EA9C4DF-E42A-43C5-981E-F4BA43FE201C}" type="pres">
      <dgm:prSet presAssocID="{44B3D106-5659-4DBF-835C-46773931AD6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7B36838E-EDD7-47A2-B8B8-CF4972F0526A}" type="pres">
      <dgm:prSet presAssocID="{052473B1-FF75-4ED1-BFE1-B11D39E050BE}" presName="sibTrans" presStyleLbl="sibTrans2D1" presStyleIdx="4" presStyleCnt="5"/>
      <dgm:spPr/>
      <dgm:t>
        <a:bodyPr/>
        <a:lstStyle/>
        <a:p>
          <a:endParaRPr lang="en-CA"/>
        </a:p>
      </dgm:t>
    </dgm:pt>
    <dgm:pt modelId="{2C0183A8-9BFA-4312-A823-D7781EA2F7BC}" type="pres">
      <dgm:prSet presAssocID="{052473B1-FF75-4ED1-BFE1-B11D39E050BE}" presName="connectorText" presStyleLbl="sibTrans2D1" presStyleIdx="4" presStyleCnt="5"/>
      <dgm:spPr/>
      <dgm:t>
        <a:bodyPr/>
        <a:lstStyle/>
        <a:p>
          <a:endParaRPr lang="en-CA"/>
        </a:p>
      </dgm:t>
    </dgm:pt>
  </dgm:ptLst>
  <dgm:cxnLst>
    <dgm:cxn modelId="{5DB530CA-00D3-46C2-9929-AFA76878125C}" type="presOf" srcId="{052473B1-FF75-4ED1-BFE1-B11D39E050BE}" destId="{2C0183A8-9BFA-4312-A823-D7781EA2F7BC}" srcOrd="1" destOrd="0" presId="urn:microsoft.com/office/officeart/2005/8/layout/cycle2"/>
    <dgm:cxn modelId="{8E27BA49-D6A7-498A-AF30-023BB55E0733}" type="presOf" srcId="{B7FC4E04-EAB0-4B41-A5CB-C5E1AD788385}" destId="{903DD088-0937-40DC-A8EB-755398CDE233}" srcOrd="1" destOrd="0" presId="urn:microsoft.com/office/officeart/2005/8/layout/cycle2"/>
    <dgm:cxn modelId="{FA632769-3D4E-43E7-9121-5C14E16AF0D8}" type="presOf" srcId="{3CA5F3C6-5DDC-4E19-A126-E8F5226D077D}" destId="{BDA58E00-3E0C-452A-9BAF-43E01A50BE24}" srcOrd="1" destOrd="0" presId="urn:microsoft.com/office/officeart/2005/8/layout/cycle2"/>
    <dgm:cxn modelId="{76254D94-F2BC-4CCC-AEC1-B613B75D21D0}" type="presOf" srcId="{40C12DF7-2BB2-4C8D-BE47-FE579E0DB9BA}" destId="{9E54A829-FE7B-45D0-97FB-563C41E4165B}" srcOrd="1" destOrd="0" presId="urn:microsoft.com/office/officeart/2005/8/layout/cycle2"/>
    <dgm:cxn modelId="{AE30DD6F-652F-423F-9F45-C25A7A901B9A}" srcId="{EFF8C6B6-A404-4A76-9387-A06EF1E5C12B}" destId="{5128C2C0-E4E3-4118-8C00-7D304BFD17CF}" srcOrd="1" destOrd="0" parTransId="{F2EE17D2-8DAE-4A22-B3B6-C3BCD728FA36}" sibTransId="{40C12DF7-2BB2-4C8D-BE47-FE579E0DB9BA}"/>
    <dgm:cxn modelId="{3E4446AB-7D39-4E52-A463-18E45E0C9244}" type="presOf" srcId="{5128C2C0-E4E3-4118-8C00-7D304BFD17CF}" destId="{14DDA9BE-91FB-4295-8C9D-793610D0113E}" srcOrd="0" destOrd="0" presId="urn:microsoft.com/office/officeart/2005/8/layout/cycle2"/>
    <dgm:cxn modelId="{1D642DF5-B05C-4439-9254-A6196083D10F}" type="presOf" srcId="{161D4B33-CF0D-4C40-9C4C-C1114658894D}" destId="{2D21C8FA-9D2D-4D0C-984D-E2402D596CF6}" srcOrd="1" destOrd="0" presId="urn:microsoft.com/office/officeart/2005/8/layout/cycle2"/>
    <dgm:cxn modelId="{0BF41FBD-9A9F-433C-9512-AC13239412F8}" type="presOf" srcId="{10039ACB-05A1-44F9-86E2-A0556AEAD5E5}" destId="{C54A173F-F594-409E-B6DE-CFD56D61F023}" srcOrd="0" destOrd="0" presId="urn:microsoft.com/office/officeart/2005/8/layout/cycle2"/>
    <dgm:cxn modelId="{6C9C2629-5203-4C7C-BAB5-649E01660904}" type="presOf" srcId="{C363576C-C3E1-4343-BFBE-C8697EA0CBC4}" destId="{C3D80649-8B2B-4722-A48C-F50536CD718D}" srcOrd="0" destOrd="0" presId="urn:microsoft.com/office/officeart/2005/8/layout/cycle2"/>
    <dgm:cxn modelId="{DE0605C6-D359-4DB1-9774-61C51736FA13}" type="presOf" srcId="{EFF8C6B6-A404-4A76-9387-A06EF1E5C12B}" destId="{A87C9D07-716A-4669-BBB7-6B32FD92246A}" srcOrd="0" destOrd="0" presId="urn:microsoft.com/office/officeart/2005/8/layout/cycle2"/>
    <dgm:cxn modelId="{5F8988A8-65E3-405A-B2C8-6B0380FFA54B}" type="presOf" srcId="{44B3D106-5659-4DBF-835C-46773931AD64}" destId="{2EA9C4DF-E42A-43C5-981E-F4BA43FE201C}" srcOrd="0" destOrd="0" presId="urn:microsoft.com/office/officeart/2005/8/layout/cycle2"/>
    <dgm:cxn modelId="{F101A9BB-0CF4-4B2A-91EA-12D1033D8C1B}" type="presOf" srcId="{40C12DF7-2BB2-4C8D-BE47-FE579E0DB9BA}" destId="{6389CF82-A458-4342-A0B3-FE7403F99E2F}" srcOrd="0" destOrd="0" presId="urn:microsoft.com/office/officeart/2005/8/layout/cycle2"/>
    <dgm:cxn modelId="{17045AA7-08C3-4E17-9C10-76880D59C23A}" srcId="{EFF8C6B6-A404-4A76-9387-A06EF1E5C12B}" destId="{E2D7D0B0-167A-4D1D-B198-45B3B8956C82}" srcOrd="3" destOrd="0" parTransId="{2D112836-AD01-4894-91D6-F586DBDB3076}" sibTransId="{B7FC4E04-EAB0-4B41-A5CB-C5E1AD788385}"/>
    <dgm:cxn modelId="{BD584C8F-FE44-461F-B354-2A015DC9D8D6}" type="presOf" srcId="{052473B1-FF75-4ED1-BFE1-B11D39E050BE}" destId="{7B36838E-EDD7-47A2-B8B8-CF4972F0526A}" srcOrd="0" destOrd="0" presId="urn:microsoft.com/office/officeart/2005/8/layout/cycle2"/>
    <dgm:cxn modelId="{A6E98B15-7798-4E08-B9A6-EDD4CC99717D}" type="presOf" srcId="{B7FC4E04-EAB0-4B41-A5CB-C5E1AD788385}" destId="{4F2B8827-3162-4AD9-B221-D54676F453D7}" srcOrd="0" destOrd="0" presId="urn:microsoft.com/office/officeart/2005/8/layout/cycle2"/>
    <dgm:cxn modelId="{9FC3C946-6DAD-4FD6-9496-415EF487CAE1}" srcId="{EFF8C6B6-A404-4A76-9387-A06EF1E5C12B}" destId="{C363576C-C3E1-4343-BFBE-C8697EA0CBC4}" srcOrd="0" destOrd="0" parTransId="{0CC3E530-7EFB-48F5-958E-39D95462DB05}" sibTransId="{161D4B33-CF0D-4C40-9C4C-C1114658894D}"/>
    <dgm:cxn modelId="{1D294A26-86C3-48E5-B680-D623962DEB78}" type="presOf" srcId="{3CA5F3C6-5DDC-4E19-A126-E8F5226D077D}" destId="{9EBC0E55-841A-46DD-BBA6-3045209615EE}" srcOrd="0" destOrd="0" presId="urn:microsoft.com/office/officeart/2005/8/layout/cycle2"/>
    <dgm:cxn modelId="{52DDF886-84C3-4609-8083-6E8E950C0F54}" type="presOf" srcId="{161D4B33-CF0D-4C40-9C4C-C1114658894D}" destId="{2A27619C-6BF1-4426-BDDE-06DC94CBD1D1}" srcOrd="0" destOrd="0" presId="urn:microsoft.com/office/officeart/2005/8/layout/cycle2"/>
    <dgm:cxn modelId="{629E5F25-FCBD-43B2-B965-13427E8EDDA5}" type="presOf" srcId="{E2D7D0B0-167A-4D1D-B198-45B3B8956C82}" destId="{E93A302B-760C-407A-8C13-48C088C3C3BE}" srcOrd="0" destOrd="0" presId="urn:microsoft.com/office/officeart/2005/8/layout/cycle2"/>
    <dgm:cxn modelId="{5B9013E6-7917-43D8-BABC-5AB15FE8B970}" srcId="{EFF8C6B6-A404-4A76-9387-A06EF1E5C12B}" destId="{10039ACB-05A1-44F9-86E2-A0556AEAD5E5}" srcOrd="2" destOrd="0" parTransId="{452D3A45-EAB1-4C37-AC78-C04B64B6CB35}" sibTransId="{3CA5F3C6-5DDC-4E19-A126-E8F5226D077D}"/>
    <dgm:cxn modelId="{7BCC8A63-DC7E-40A3-A5F3-33CA98F30C49}" srcId="{EFF8C6B6-A404-4A76-9387-A06EF1E5C12B}" destId="{44B3D106-5659-4DBF-835C-46773931AD64}" srcOrd="4" destOrd="0" parTransId="{7B63B830-D38C-46D7-BD7D-6D4D7953A966}" sibTransId="{052473B1-FF75-4ED1-BFE1-B11D39E050BE}"/>
    <dgm:cxn modelId="{B0269F32-F4DC-4064-8042-A1FEF7D98655}" type="presParOf" srcId="{A87C9D07-716A-4669-BBB7-6B32FD92246A}" destId="{C3D80649-8B2B-4722-A48C-F50536CD718D}" srcOrd="0" destOrd="0" presId="urn:microsoft.com/office/officeart/2005/8/layout/cycle2"/>
    <dgm:cxn modelId="{2C269C91-2644-4860-A5D2-EB51404F8B36}" type="presParOf" srcId="{A87C9D07-716A-4669-BBB7-6B32FD92246A}" destId="{2A27619C-6BF1-4426-BDDE-06DC94CBD1D1}" srcOrd="1" destOrd="0" presId="urn:microsoft.com/office/officeart/2005/8/layout/cycle2"/>
    <dgm:cxn modelId="{F42B530A-5C1B-4065-92F2-47A168AC9A17}" type="presParOf" srcId="{2A27619C-6BF1-4426-BDDE-06DC94CBD1D1}" destId="{2D21C8FA-9D2D-4D0C-984D-E2402D596CF6}" srcOrd="0" destOrd="0" presId="urn:microsoft.com/office/officeart/2005/8/layout/cycle2"/>
    <dgm:cxn modelId="{5D9F6B49-E0BE-4DB3-BD29-77EEC5FE8AA9}" type="presParOf" srcId="{A87C9D07-716A-4669-BBB7-6B32FD92246A}" destId="{14DDA9BE-91FB-4295-8C9D-793610D0113E}" srcOrd="2" destOrd="0" presId="urn:microsoft.com/office/officeart/2005/8/layout/cycle2"/>
    <dgm:cxn modelId="{70416E07-C899-4127-A204-BBD35575A375}" type="presParOf" srcId="{A87C9D07-716A-4669-BBB7-6B32FD92246A}" destId="{6389CF82-A458-4342-A0B3-FE7403F99E2F}" srcOrd="3" destOrd="0" presId="urn:microsoft.com/office/officeart/2005/8/layout/cycle2"/>
    <dgm:cxn modelId="{969963E8-3074-4627-92D3-2BAE8D115B7C}" type="presParOf" srcId="{6389CF82-A458-4342-A0B3-FE7403F99E2F}" destId="{9E54A829-FE7B-45D0-97FB-563C41E4165B}" srcOrd="0" destOrd="0" presId="urn:microsoft.com/office/officeart/2005/8/layout/cycle2"/>
    <dgm:cxn modelId="{9FA62F05-3ADD-469F-9CB4-02F20F410CCC}" type="presParOf" srcId="{A87C9D07-716A-4669-BBB7-6B32FD92246A}" destId="{C54A173F-F594-409E-B6DE-CFD56D61F023}" srcOrd="4" destOrd="0" presId="urn:microsoft.com/office/officeart/2005/8/layout/cycle2"/>
    <dgm:cxn modelId="{BC8249F1-8AE6-4C07-B7DD-D93C9BB7A892}" type="presParOf" srcId="{A87C9D07-716A-4669-BBB7-6B32FD92246A}" destId="{9EBC0E55-841A-46DD-BBA6-3045209615EE}" srcOrd="5" destOrd="0" presId="urn:microsoft.com/office/officeart/2005/8/layout/cycle2"/>
    <dgm:cxn modelId="{0E4A6DEC-D448-4102-95BF-93BC2197E1D9}" type="presParOf" srcId="{9EBC0E55-841A-46DD-BBA6-3045209615EE}" destId="{BDA58E00-3E0C-452A-9BAF-43E01A50BE24}" srcOrd="0" destOrd="0" presId="urn:microsoft.com/office/officeart/2005/8/layout/cycle2"/>
    <dgm:cxn modelId="{D6ED5EC7-77EC-4812-B787-BBDBBE65A384}" type="presParOf" srcId="{A87C9D07-716A-4669-BBB7-6B32FD92246A}" destId="{E93A302B-760C-407A-8C13-48C088C3C3BE}" srcOrd="6" destOrd="0" presId="urn:microsoft.com/office/officeart/2005/8/layout/cycle2"/>
    <dgm:cxn modelId="{6BF12E9A-7929-4297-B079-4702829A226C}" type="presParOf" srcId="{A87C9D07-716A-4669-BBB7-6B32FD92246A}" destId="{4F2B8827-3162-4AD9-B221-D54676F453D7}" srcOrd="7" destOrd="0" presId="urn:microsoft.com/office/officeart/2005/8/layout/cycle2"/>
    <dgm:cxn modelId="{B7A419E0-761E-4E12-AFC4-7426999918C3}" type="presParOf" srcId="{4F2B8827-3162-4AD9-B221-D54676F453D7}" destId="{903DD088-0937-40DC-A8EB-755398CDE233}" srcOrd="0" destOrd="0" presId="urn:microsoft.com/office/officeart/2005/8/layout/cycle2"/>
    <dgm:cxn modelId="{433C8110-1D9F-4D36-A773-921B5A565D11}" type="presParOf" srcId="{A87C9D07-716A-4669-BBB7-6B32FD92246A}" destId="{2EA9C4DF-E42A-43C5-981E-F4BA43FE201C}" srcOrd="8" destOrd="0" presId="urn:microsoft.com/office/officeart/2005/8/layout/cycle2"/>
    <dgm:cxn modelId="{5578C9FC-8228-4F22-8400-21F276A465B9}" type="presParOf" srcId="{A87C9D07-716A-4669-BBB7-6B32FD92246A}" destId="{7B36838E-EDD7-47A2-B8B8-CF4972F0526A}" srcOrd="9" destOrd="0" presId="urn:microsoft.com/office/officeart/2005/8/layout/cycle2"/>
    <dgm:cxn modelId="{D71E4B9E-1E9A-4339-87D9-56E1BB3BAD4D}" type="presParOf" srcId="{7B36838E-EDD7-47A2-B8B8-CF4972F0526A}" destId="{2C0183A8-9BFA-4312-A823-D7781EA2F7BC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D80649-8B2B-4722-A48C-F50536CD718D}">
      <dsp:nvSpPr>
        <dsp:cNvPr id="0" name=""/>
        <dsp:cNvSpPr/>
      </dsp:nvSpPr>
      <dsp:spPr>
        <a:xfrm>
          <a:off x="5305722" y="1696"/>
          <a:ext cx="1580554" cy="15805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500" kern="1200" dirty="0" smtClean="0"/>
            <a:t>1. Plan needs assessment</a:t>
          </a:r>
          <a:endParaRPr lang="en-CA" sz="1500" kern="1200" dirty="0"/>
        </a:p>
      </dsp:txBody>
      <dsp:txXfrm>
        <a:off x="5537189" y="233163"/>
        <a:ext cx="1117620" cy="1117620"/>
      </dsp:txXfrm>
    </dsp:sp>
    <dsp:sp modelId="{2A27619C-6BF1-4426-BDDE-06DC94CBD1D1}">
      <dsp:nvSpPr>
        <dsp:cNvPr id="0" name=""/>
        <dsp:cNvSpPr/>
      </dsp:nvSpPr>
      <dsp:spPr>
        <a:xfrm rot="2160000">
          <a:off x="6836149" y="1215373"/>
          <a:ext cx="419433" cy="5334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200" kern="1200"/>
        </a:p>
      </dsp:txBody>
      <dsp:txXfrm>
        <a:off x="6848165" y="1285079"/>
        <a:ext cx="293603" cy="320063"/>
      </dsp:txXfrm>
    </dsp:sp>
    <dsp:sp modelId="{14DDA9BE-91FB-4295-8C9D-793610D0113E}">
      <dsp:nvSpPr>
        <dsp:cNvPr id="0" name=""/>
        <dsp:cNvSpPr/>
      </dsp:nvSpPr>
      <dsp:spPr>
        <a:xfrm>
          <a:off x="7224661" y="1395887"/>
          <a:ext cx="1580554" cy="15805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500" kern="1200" dirty="0" smtClean="0"/>
            <a:t>2. Conduct  assessment</a:t>
          </a:r>
          <a:endParaRPr lang="en-CA" sz="1500" kern="1200" dirty="0"/>
        </a:p>
      </dsp:txBody>
      <dsp:txXfrm>
        <a:off x="7456128" y="1627354"/>
        <a:ext cx="1117620" cy="1117620"/>
      </dsp:txXfrm>
    </dsp:sp>
    <dsp:sp modelId="{6389CF82-A458-4342-A0B3-FE7403F99E2F}">
      <dsp:nvSpPr>
        <dsp:cNvPr id="0" name=""/>
        <dsp:cNvSpPr/>
      </dsp:nvSpPr>
      <dsp:spPr>
        <a:xfrm rot="6480000">
          <a:off x="7442405" y="3036080"/>
          <a:ext cx="419433" cy="5334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200" kern="1200"/>
        </a:p>
      </dsp:txBody>
      <dsp:txXfrm rot="10800000">
        <a:off x="7524762" y="3082931"/>
        <a:ext cx="293603" cy="320063"/>
      </dsp:txXfrm>
    </dsp:sp>
    <dsp:sp modelId="{C54A173F-F594-409E-B6DE-CFD56D61F023}">
      <dsp:nvSpPr>
        <dsp:cNvPr id="0" name=""/>
        <dsp:cNvSpPr/>
      </dsp:nvSpPr>
      <dsp:spPr>
        <a:xfrm>
          <a:off x="6491692" y="3651735"/>
          <a:ext cx="1580554" cy="15805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500" kern="1200" dirty="0" smtClean="0"/>
            <a:t>3. Compile and analyse results </a:t>
          </a:r>
          <a:endParaRPr lang="en-CA" sz="1500" kern="1200" dirty="0"/>
        </a:p>
      </dsp:txBody>
      <dsp:txXfrm>
        <a:off x="6723159" y="3883202"/>
        <a:ext cx="1117620" cy="1117620"/>
      </dsp:txXfrm>
    </dsp:sp>
    <dsp:sp modelId="{9EBC0E55-841A-46DD-BBA6-3045209615EE}">
      <dsp:nvSpPr>
        <dsp:cNvPr id="0" name=""/>
        <dsp:cNvSpPr/>
      </dsp:nvSpPr>
      <dsp:spPr>
        <a:xfrm rot="10800000">
          <a:off x="5898153" y="4175294"/>
          <a:ext cx="419433" cy="5334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200" kern="1200"/>
        </a:p>
      </dsp:txBody>
      <dsp:txXfrm rot="10800000">
        <a:off x="6023983" y="4281981"/>
        <a:ext cx="293603" cy="320063"/>
      </dsp:txXfrm>
    </dsp:sp>
    <dsp:sp modelId="{E93A302B-760C-407A-8C13-48C088C3C3BE}">
      <dsp:nvSpPr>
        <dsp:cNvPr id="0" name=""/>
        <dsp:cNvSpPr/>
      </dsp:nvSpPr>
      <dsp:spPr>
        <a:xfrm>
          <a:off x="4119753" y="3651735"/>
          <a:ext cx="1580554" cy="15805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500" kern="1200" dirty="0" smtClean="0"/>
            <a:t>4. Report results to citizens and key stakeholders</a:t>
          </a:r>
          <a:endParaRPr lang="en-CA" sz="1500" kern="1200" dirty="0"/>
        </a:p>
      </dsp:txBody>
      <dsp:txXfrm>
        <a:off x="4351220" y="3883202"/>
        <a:ext cx="1117620" cy="1117620"/>
      </dsp:txXfrm>
    </dsp:sp>
    <dsp:sp modelId="{4F2B8827-3162-4AD9-B221-D54676F453D7}">
      <dsp:nvSpPr>
        <dsp:cNvPr id="0" name=""/>
        <dsp:cNvSpPr/>
      </dsp:nvSpPr>
      <dsp:spPr>
        <a:xfrm rot="15120000">
          <a:off x="4337497" y="3058660"/>
          <a:ext cx="419433" cy="5334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200" kern="1200"/>
        </a:p>
      </dsp:txBody>
      <dsp:txXfrm rot="10800000">
        <a:off x="4419854" y="3225183"/>
        <a:ext cx="293603" cy="320063"/>
      </dsp:txXfrm>
    </dsp:sp>
    <dsp:sp modelId="{2EA9C4DF-E42A-43C5-981E-F4BA43FE201C}">
      <dsp:nvSpPr>
        <dsp:cNvPr id="0" name=""/>
        <dsp:cNvSpPr/>
      </dsp:nvSpPr>
      <dsp:spPr>
        <a:xfrm>
          <a:off x="3386783" y="1395887"/>
          <a:ext cx="1580554" cy="15805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500" kern="1200" dirty="0" smtClean="0"/>
            <a:t>5. Develop Action Plan</a:t>
          </a:r>
          <a:endParaRPr lang="en-CA" sz="1500" kern="1200" dirty="0"/>
        </a:p>
      </dsp:txBody>
      <dsp:txXfrm>
        <a:off x="3618250" y="1627354"/>
        <a:ext cx="1117620" cy="1117620"/>
      </dsp:txXfrm>
    </dsp:sp>
    <dsp:sp modelId="{7B36838E-EDD7-47A2-B8B8-CF4972F0526A}">
      <dsp:nvSpPr>
        <dsp:cNvPr id="0" name=""/>
        <dsp:cNvSpPr/>
      </dsp:nvSpPr>
      <dsp:spPr>
        <a:xfrm rot="19440000">
          <a:off x="4917209" y="1229328"/>
          <a:ext cx="419433" cy="5334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200" kern="1200"/>
        </a:p>
      </dsp:txBody>
      <dsp:txXfrm>
        <a:off x="4929225" y="1372996"/>
        <a:ext cx="293603" cy="3200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50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50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21C60E-2AE7-4537-9AB0-DC378DCC39F1}" type="datetimeFigureOut">
              <a:rPr lang="en-CA" smtClean="0"/>
              <a:t>2020-05-26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0425" y="1122363"/>
            <a:ext cx="5381625" cy="30273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318039"/>
            <a:ext cx="5681980" cy="353294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22366"/>
            <a:ext cx="3077739" cy="450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522366"/>
            <a:ext cx="3077739" cy="450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4B005B-16B8-462B-A348-9754E847E89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94177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b="1" dirty="0" smtClean="0"/>
              <a:t>Tell me what you think is meant when you hear “community needs assessment’?</a:t>
            </a:r>
            <a:endParaRPr lang="en-CA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005B-16B8-462B-A348-9754E847E891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87760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b="1" dirty="0" smtClean="0"/>
              <a:t>Only give as much information as necessary to build trust.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b="1" dirty="0" smtClean="0"/>
              <a:t>Too much info could influence their answers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b="1" dirty="0" smtClean="0"/>
              <a:t>Confidentiality a critical issue today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b="1" dirty="0" smtClean="0"/>
              <a:t>Provide contact info if asked—do not need to offer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b="1" dirty="0" smtClean="0"/>
              <a:t>They are now invested in this so let them know how they can access results.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CA" b="1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CA" b="1" dirty="0" smtClean="0"/>
              <a:t>Team Exercise: Develop your canvass script that you will use to introduce your survey request to citizens. </a:t>
            </a:r>
            <a:endParaRPr lang="en-CA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005B-16B8-462B-A348-9754E847E891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149855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b="1" dirty="0" smtClean="0"/>
              <a:t>Team Exercise: must be related to your team issue\project theme.</a:t>
            </a:r>
          </a:p>
          <a:p>
            <a:endParaRPr lang="en-CA" b="1" dirty="0" smtClean="0"/>
          </a:p>
          <a:p>
            <a:r>
              <a:rPr lang="en-CA" b="1" dirty="0" smtClean="0"/>
              <a:t>Key is to develop different questions which lead back to your core issue. </a:t>
            </a:r>
          </a:p>
          <a:p>
            <a:endParaRPr lang="en-CA" b="1" dirty="0" smtClean="0"/>
          </a:p>
          <a:p>
            <a:r>
              <a:rPr lang="en-CA" b="1" dirty="0" smtClean="0"/>
              <a:t>10 minutes to develop questions.</a:t>
            </a:r>
            <a:endParaRPr lang="en-CA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005B-16B8-462B-A348-9754E847E891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4249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b="1" dirty="0" smtClean="0"/>
              <a:t>Can be a broad as you want or as narrow as you want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CA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b="1" dirty="0" smtClean="0"/>
              <a:t>2 Minute Speed Exercise: name different types of tools which can be used to solicit citizens needs. Post in flipchart.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CA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b="1" dirty="0" smtClean="0"/>
              <a:t>Will be focusing on needs assessment surveys in this session.</a:t>
            </a:r>
            <a:endParaRPr lang="en-CA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005B-16B8-462B-A348-9754E847E891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60211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b="1" dirty="0" smtClean="0"/>
              <a:t>What is a need? Give me a definition.</a:t>
            </a:r>
            <a:endParaRPr lang="en-CA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005B-16B8-462B-A348-9754E847E891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957400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 usually a universal need, such as the need for food or affection.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than an individual need, as in I need a new couch for the living room, or I really need a vacation.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Instead, such a survey usually asks about needs that concern your particular community or group.</a:t>
            </a:r>
            <a:endParaRPr lang="en-CA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005B-16B8-462B-A348-9754E847E891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673050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CA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Team Exercise: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CA" sz="1200" b="1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learn more about what your group or community needs are. It can give you detailed information than you could get from observation alone.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get a more honest and objective description of needs than people might tell you publicly.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become aware of possible needs that you never saw as particularly important or that you never even knew existed.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document your needs, as is required in many applications for funding, and as is almost always helpful in advocating or lobbying for your cause.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make sure any actions you eventually take or join in are in line with needs that are expressed by the community.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get more group and community support for the actions you will soon undertake. That's because if people have stated a need for a particular course of action, they are more likely to support it. And, for the same reason....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get more people actually involved in the subsequent action itself.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CA" b="1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CA" b="1" dirty="0" smtClean="0"/>
              <a:t>Brainstorm Question: tell me when is the best time to conduct a CAN?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CA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005B-16B8-462B-A348-9754E847E891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563433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Brainstorm: And are there times when you shouldn't?</a:t>
            </a:r>
            <a:endParaRPr lang="en-CA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there is absolutely no doubt what the most important needs in the group or community are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it is urgent to act right now, without delay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a recent assessment has already been done, and it is clear that the needs have not changed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you feel the community would see an assessment as redundant or wasteful, and that it would be harmful to your cause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005B-16B8-462B-A348-9754E847E891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040260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b="1" dirty="0" smtClean="0"/>
              <a:t>Distribute community need assessment checklist. 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005B-16B8-462B-A348-9754E847E891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493430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b="1" dirty="0" smtClean="0"/>
              <a:t>Distribute community need assessment checklist.</a:t>
            </a:r>
          </a:p>
          <a:p>
            <a:endParaRPr lang="en-CA" b="1" dirty="0" smtClean="0"/>
          </a:p>
          <a:p>
            <a:r>
              <a:rPr lang="en-CA" b="1" dirty="0" smtClean="0"/>
              <a:t>Team Exercise: Identify 5 tips that should be considered when developing a survey. </a:t>
            </a:r>
            <a:endParaRPr lang="en-CA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005B-16B8-462B-A348-9754E847E891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688077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b="1" dirty="0" smtClean="0"/>
              <a:t>Design your survey for your intended audience [open vs targeted]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b="1" dirty="0" smtClean="0"/>
              <a:t>Do you require demographic info on survey vs verbal\visual shortlisting? If you do, place at end of survey.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b="1" dirty="0" smtClean="0"/>
              <a:t>Keep your survey short—max. 2 pages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b="1" dirty="0" smtClean="0"/>
              <a:t>Plain language, easy to understand, easy to complete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b="1" dirty="0" smtClean="0"/>
              <a:t>Vary the types of question asked—helps keep the mind fresh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b="1" dirty="0" smtClean="0"/>
              <a:t>High data value. Provides depth. Provide example of scaled question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b="1" dirty="0" smtClean="0"/>
              <a:t>Hard to answer and hard to tabulate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b="1" dirty="0" smtClean="0"/>
              <a:t>Discredits survey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b="1" dirty="0" smtClean="0"/>
              <a:t>Test your survey before use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CA" b="1" dirty="0" smtClean="0"/>
              <a:t> </a:t>
            </a:r>
            <a:endParaRPr lang="en-CA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005B-16B8-462B-A348-9754E847E891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8929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5C3A8-4BFB-4D99-9E87-AFAFD73F2A5A}" type="datetimeFigureOut">
              <a:rPr lang="en-CA" smtClean="0"/>
              <a:t>2020-05-26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8155-A80D-4A67-9A42-CA93EDC6F70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60371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5C3A8-4BFB-4D99-9E87-AFAFD73F2A5A}" type="datetimeFigureOut">
              <a:rPr lang="en-CA" smtClean="0"/>
              <a:t>2020-05-26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8155-A80D-4A67-9A42-CA93EDC6F70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9390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5C3A8-4BFB-4D99-9E87-AFAFD73F2A5A}" type="datetimeFigureOut">
              <a:rPr lang="en-CA" smtClean="0"/>
              <a:t>2020-05-26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8155-A80D-4A67-9A42-CA93EDC6F70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91979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5C3A8-4BFB-4D99-9E87-AFAFD73F2A5A}" type="datetimeFigureOut">
              <a:rPr lang="en-CA" smtClean="0"/>
              <a:t>2020-05-26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8155-A80D-4A67-9A42-CA93EDC6F70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98252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5C3A8-4BFB-4D99-9E87-AFAFD73F2A5A}" type="datetimeFigureOut">
              <a:rPr lang="en-CA" smtClean="0"/>
              <a:t>2020-05-26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8155-A80D-4A67-9A42-CA93EDC6F70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69258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5C3A8-4BFB-4D99-9E87-AFAFD73F2A5A}" type="datetimeFigureOut">
              <a:rPr lang="en-CA" smtClean="0"/>
              <a:t>2020-05-26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8155-A80D-4A67-9A42-CA93EDC6F70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96127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5C3A8-4BFB-4D99-9E87-AFAFD73F2A5A}" type="datetimeFigureOut">
              <a:rPr lang="en-CA" smtClean="0"/>
              <a:t>2020-05-26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8155-A80D-4A67-9A42-CA93EDC6F70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3113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5C3A8-4BFB-4D99-9E87-AFAFD73F2A5A}" type="datetimeFigureOut">
              <a:rPr lang="en-CA" smtClean="0"/>
              <a:t>2020-05-26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8155-A80D-4A67-9A42-CA93EDC6F70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84178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5C3A8-4BFB-4D99-9E87-AFAFD73F2A5A}" type="datetimeFigureOut">
              <a:rPr lang="en-CA" smtClean="0"/>
              <a:t>2020-05-26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8155-A80D-4A67-9A42-CA93EDC6F70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12110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5C3A8-4BFB-4D99-9E87-AFAFD73F2A5A}" type="datetimeFigureOut">
              <a:rPr lang="en-CA" smtClean="0"/>
              <a:t>2020-05-26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8155-A80D-4A67-9A42-CA93EDC6F70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7733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5C3A8-4BFB-4D99-9E87-AFAFD73F2A5A}" type="datetimeFigureOut">
              <a:rPr lang="en-CA" smtClean="0"/>
              <a:t>2020-05-26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8155-A80D-4A67-9A42-CA93EDC6F70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93591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5C3A8-4BFB-4D99-9E87-AFAFD73F2A5A}" type="datetimeFigureOut">
              <a:rPr lang="en-CA" smtClean="0"/>
              <a:t>2020-05-26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18155-A80D-4A67-9A42-CA93EDC6F70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97381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014975"/>
          </a:xfrm>
          <a:solidFill>
            <a:srgbClr val="FFFF00"/>
          </a:solidFill>
        </p:spPr>
        <p:txBody>
          <a:bodyPr/>
          <a:lstStyle/>
          <a:p>
            <a:r>
              <a:rPr lang="en-CA" b="1" dirty="0" smtClean="0"/>
              <a:t>Community Needs Assessments</a:t>
            </a:r>
            <a:endParaRPr lang="en-CA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247698"/>
            <a:ext cx="9144000" cy="1103586"/>
          </a:xfrm>
        </p:spPr>
        <p:txBody>
          <a:bodyPr>
            <a:normAutofit lnSpcReduction="10000"/>
          </a:bodyPr>
          <a:lstStyle/>
          <a:p>
            <a:r>
              <a:rPr lang="en-CA" sz="4000" dirty="0" smtClean="0"/>
              <a:t>Why and How?</a:t>
            </a:r>
          </a:p>
          <a:p>
            <a:r>
              <a:rPr lang="en-CA" sz="2800" dirty="0" smtClean="0"/>
              <a:t>YPLS , May 2018</a:t>
            </a:r>
            <a:endParaRPr lang="en-CA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910" y="3488646"/>
            <a:ext cx="3459237" cy="310331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0983" y="3865106"/>
            <a:ext cx="3415295" cy="2350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638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CA" sz="6000" b="1" dirty="0" smtClean="0"/>
              <a:t>Scaled Question Examples</a:t>
            </a:r>
            <a:endParaRPr lang="en-CA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sz="4400" dirty="0" smtClean="0"/>
              <a:t>On a scale of 1 to 5 with one being the lowest ranking and 5 bring the highest ranking, how would you rank the dinner you ate last night? </a:t>
            </a:r>
            <a:endParaRPr lang="en-CA" sz="4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sz="3600" dirty="0" smtClean="0"/>
              <a:t>Would you say that your dinner last night was:</a:t>
            </a:r>
          </a:p>
          <a:p>
            <a:pPr marL="514350" indent="-514350">
              <a:buFont typeface="+mj-lt"/>
              <a:buAutoNum type="arabicPeriod"/>
            </a:pPr>
            <a:r>
              <a:rPr lang="en-CA" sz="3600" dirty="0" smtClean="0"/>
              <a:t>Awful</a:t>
            </a:r>
          </a:p>
          <a:p>
            <a:pPr marL="514350" indent="-514350">
              <a:buFont typeface="+mj-lt"/>
              <a:buAutoNum type="arabicPeriod"/>
            </a:pPr>
            <a:r>
              <a:rPr lang="en-CA" sz="3600" dirty="0" smtClean="0"/>
              <a:t>Not so good</a:t>
            </a:r>
          </a:p>
          <a:p>
            <a:pPr marL="514350" indent="-514350">
              <a:buFont typeface="+mj-lt"/>
              <a:buAutoNum type="arabicPeriod"/>
            </a:pPr>
            <a:r>
              <a:rPr lang="en-CA" sz="3600" dirty="0" smtClean="0"/>
              <a:t>Okay</a:t>
            </a:r>
          </a:p>
          <a:p>
            <a:pPr marL="514350" indent="-514350">
              <a:buFont typeface="+mj-lt"/>
              <a:buAutoNum type="arabicPeriod"/>
            </a:pPr>
            <a:r>
              <a:rPr lang="en-CA" sz="3600" dirty="0" smtClean="0"/>
              <a:t>Really good</a:t>
            </a:r>
          </a:p>
          <a:p>
            <a:pPr marL="514350" indent="-514350">
              <a:buFont typeface="+mj-lt"/>
              <a:buAutoNum type="arabicPeriod"/>
            </a:pPr>
            <a:r>
              <a:rPr lang="en-CA" sz="3600" dirty="0" smtClean="0"/>
              <a:t>Excellent</a:t>
            </a:r>
          </a:p>
          <a:p>
            <a:pPr marL="514350" indent="-514350">
              <a:buFont typeface="+mj-lt"/>
              <a:buAutoNum type="arabicPeriod"/>
            </a:pPr>
            <a:endParaRPr lang="en-CA" sz="3600" dirty="0"/>
          </a:p>
        </p:txBody>
      </p:sp>
    </p:spTree>
    <p:extLst>
      <p:ext uri="{BB962C8B-B14F-4D97-AF65-F5344CB8AC3E}">
        <p14:creationId xmlns:p14="http://schemas.microsoft.com/office/powerpoint/2010/main" val="369275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en-CA" sz="6000" b="1" dirty="0" smtClean="0"/>
              <a:t>Build Trust</a:t>
            </a:r>
            <a:endParaRPr lang="en-CA" sz="6000" b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461" y="1825625"/>
            <a:ext cx="4792717" cy="4351338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CA" sz="3600" dirty="0" smtClean="0"/>
              <a:t>Introduce your project</a:t>
            </a:r>
          </a:p>
          <a:p>
            <a:r>
              <a:rPr lang="en-CA" sz="3600" dirty="0" smtClean="0"/>
              <a:t>Explain why you are seeking their opinions</a:t>
            </a:r>
          </a:p>
          <a:p>
            <a:r>
              <a:rPr lang="en-CA" sz="3600" dirty="0" smtClean="0"/>
              <a:t>Confirm confidentiality</a:t>
            </a:r>
          </a:p>
          <a:p>
            <a:r>
              <a:rPr lang="en-CA" sz="3600" dirty="0" smtClean="0"/>
              <a:t>Provide contact info</a:t>
            </a:r>
          </a:p>
          <a:p>
            <a:r>
              <a:rPr lang="en-CA" sz="3600" dirty="0" smtClean="0"/>
              <a:t>How they can access results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57582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en-CA" sz="6000" b="1" dirty="0" smtClean="0"/>
              <a:t>Now Let’s Get Started!</a:t>
            </a:r>
            <a:endParaRPr lang="en-CA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CA" sz="4000" dirty="0" smtClean="0"/>
              <a:t>Develop 5 questions that you would want to include in your community needs survey, aimed at your target audiences, to learn more about their needs.</a:t>
            </a:r>
            <a:endParaRPr lang="en-CA" sz="40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1972" y="1825625"/>
            <a:ext cx="4887311" cy="4351337"/>
          </a:xfrm>
        </p:spPr>
      </p:pic>
    </p:spTree>
    <p:extLst>
      <p:ext uri="{BB962C8B-B14F-4D97-AF65-F5344CB8AC3E}">
        <p14:creationId xmlns:p14="http://schemas.microsoft.com/office/powerpoint/2010/main" val="676871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CA" b="1" dirty="0" smtClean="0"/>
              <a:t>What is a Community Needs Assessment?</a:t>
            </a:r>
            <a:endParaRPr lang="en-CA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CA" dirty="0" smtClean="0"/>
              <a:t>Methods to identify the most important needs of a community</a:t>
            </a:r>
          </a:p>
          <a:p>
            <a:r>
              <a:rPr lang="en-CA" dirty="0" smtClean="0"/>
              <a:t>Demographically or geographically targeted</a:t>
            </a:r>
          </a:p>
          <a:p>
            <a:r>
              <a:rPr lang="en-CA" dirty="0" smtClean="0"/>
              <a:t>Can be issue based</a:t>
            </a:r>
          </a:p>
          <a:p>
            <a:r>
              <a:rPr lang="en-CA" dirty="0" smtClean="0"/>
              <a:t>Can range from informal consultations to structured engagements </a:t>
            </a:r>
            <a:endParaRPr lang="en-CA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564" y="1825625"/>
            <a:ext cx="4660235" cy="4351338"/>
          </a:xfrm>
        </p:spPr>
      </p:pic>
    </p:spTree>
    <p:extLst>
      <p:ext uri="{BB962C8B-B14F-4D97-AF65-F5344CB8AC3E}">
        <p14:creationId xmlns:p14="http://schemas.microsoft.com/office/powerpoint/2010/main" val="2146558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38200" y="219787"/>
            <a:ext cx="10515600" cy="1325563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CA" sz="5400" b="1" dirty="0" smtClean="0"/>
              <a:t>Community Needs Assessment Cycle</a:t>
            </a:r>
            <a:endParaRPr lang="en-CA" sz="5400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514426316"/>
              </p:ext>
            </p:extLst>
          </p:nvPr>
        </p:nvGraphicFramePr>
        <p:xfrm>
          <a:off x="0" y="1624013"/>
          <a:ext cx="12192000" cy="52339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73093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en-CA" sz="6000" b="1" dirty="0" smtClean="0"/>
              <a:t>What is a Need?</a:t>
            </a:r>
            <a:endParaRPr lang="en-CA" sz="6000" b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86455"/>
            <a:ext cx="5181600" cy="3742039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sz="4800" dirty="0" smtClean="0"/>
              <a:t>A </a:t>
            </a:r>
            <a:r>
              <a:rPr lang="en-CA" sz="4800" dirty="0"/>
              <a:t>need means something that </a:t>
            </a:r>
            <a:r>
              <a:rPr lang="en-CA" sz="4800" dirty="0" smtClean="0"/>
              <a:t>is essential or very important to </a:t>
            </a:r>
            <a:r>
              <a:rPr lang="en-CA" sz="4800" dirty="0"/>
              <a:t>a particular group or </a:t>
            </a:r>
            <a:r>
              <a:rPr lang="en-CA" sz="4800" dirty="0" smtClean="0"/>
              <a:t>community.</a:t>
            </a:r>
          </a:p>
        </p:txBody>
      </p:sp>
    </p:spTree>
    <p:extLst>
      <p:ext uri="{BB962C8B-B14F-4D97-AF65-F5344CB8AC3E}">
        <p14:creationId xmlns:p14="http://schemas.microsoft.com/office/powerpoint/2010/main" val="3369550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65000"/>
            </a:schemeClr>
          </a:solidFill>
        </p:spPr>
        <p:txBody>
          <a:bodyPr/>
          <a:lstStyle/>
          <a:p>
            <a:pPr algn="ctr"/>
            <a:r>
              <a:rPr lang="en-CA" b="1" dirty="0" smtClean="0"/>
              <a:t>Why do Community Needs Assessments? 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CA" sz="4400" dirty="0" smtClean="0"/>
              <a:t>Give me five [5] benefits that can come from conducting community needs assessments?   </a:t>
            </a:r>
          </a:p>
          <a:p>
            <a:endParaRPr lang="en-CA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2033751"/>
            <a:ext cx="4290848" cy="3673365"/>
          </a:xfrm>
        </p:spPr>
      </p:pic>
    </p:spTree>
    <p:extLst>
      <p:ext uri="{BB962C8B-B14F-4D97-AF65-F5344CB8AC3E}">
        <p14:creationId xmlns:p14="http://schemas.microsoft.com/office/powerpoint/2010/main" val="845465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CA" b="1" dirty="0" smtClean="0"/>
              <a:t>When to do Community Needs Assessments? </a:t>
            </a:r>
            <a:endParaRPr lang="en-CA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/>
              <a:t>When your group is just starting out</a:t>
            </a:r>
          </a:p>
          <a:p>
            <a:r>
              <a:rPr lang="en-CA" dirty="0"/>
              <a:t>When there is doubt as to what the most important needs are</a:t>
            </a:r>
          </a:p>
          <a:p>
            <a:r>
              <a:rPr lang="en-CA" dirty="0" smtClean="0"/>
              <a:t>When </a:t>
            </a:r>
            <a:r>
              <a:rPr lang="en-CA" dirty="0"/>
              <a:t>you need to convince outside funders or supporters that you are addressing the most important community </a:t>
            </a:r>
            <a:r>
              <a:rPr lang="en-CA" dirty="0" smtClean="0"/>
              <a:t>problems</a:t>
            </a:r>
            <a:endParaRPr lang="en-CA" dirty="0"/>
          </a:p>
          <a:p>
            <a:r>
              <a:rPr lang="en-CA" dirty="0"/>
              <a:t>When the community asks you to do it</a:t>
            </a:r>
          </a:p>
          <a:p>
            <a:r>
              <a:rPr lang="en-CA" dirty="0"/>
              <a:t>When you want to be sure that you will have community support for whatever you choose to </a:t>
            </a:r>
            <a:r>
              <a:rPr lang="en-CA" dirty="0" smtClean="0"/>
              <a:t>do.</a:t>
            </a:r>
            <a:endParaRPr lang="en-CA" dirty="0"/>
          </a:p>
          <a:p>
            <a:endParaRPr lang="en-CA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825625"/>
            <a:ext cx="4876800" cy="4351338"/>
          </a:xfrm>
        </p:spPr>
      </p:pic>
    </p:spTree>
    <p:extLst>
      <p:ext uri="{BB962C8B-B14F-4D97-AF65-F5344CB8AC3E}">
        <p14:creationId xmlns:p14="http://schemas.microsoft.com/office/powerpoint/2010/main" val="1716917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pPr algn="ctr"/>
            <a:r>
              <a:rPr lang="en-CA" sz="5400" b="1" dirty="0" smtClean="0"/>
              <a:t>Required Preparation: Ask Yourself?</a:t>
            </a:r>
            <a:endParaRPr lang="en-CA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CA" dirty="0" smtClean="0"/>
              <a:t>What are your reasons for doing the survey?</a:t>
            </a:r>
          </a:p>
          <a:p>
            <a:r>
              <a:rPr lang="en-CA" dirty="0" smtClean="0"/>
              <a:t>What are your survey goals?</a:t>
            </a:r>
          </a:p>
          <a:p>
            <a:r>
              <a:rPr lang="en-CA" dirty="0" smtClean="0"/>
              <a:t>Are you ready to do this?</a:t>
            </a:r>
          </a:p>
          <a:p>
            <a:r>
              <a:rPr lang="en-CA" dirty="0" smtClean="0"/>
              <a:t>How much time is required to fully complete this task?</a:t>
            </a:r>
          </a:p>
          <a:p>
            <a:r>
              <a:rPr lang="en-CA" dirty="0" smtClean="0"/>
              <a:t>How many completed surveys do you want to collect?</a:t>
            </a:r>
            <a:endParaRPr lang="en-CA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0704" y="2049517"/>
            <a:ext cx="4303986" cy="3610303"/>
          </a:xfrm>
        </p:spPr>
      </p:pic>
    </p:spTree>
    <p:extLst>
      <p:ext uri="{BB962C8B-B14F-4D97-AF65-F5344CB8AC3E}">
        <p14:creationId xmlns:p14="http://schemas.microsoft.com/office/powerpoint/2010/main" val="1293249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/>
          </a:solidFill>
        </p:spPr>
        <p:txBody>
          <a:bodyPr>
            <a:normAutofit/>
          </a:bodyPr>
          <a:lstStyle/>
          <a:p>
            <a:pPr algn="ctr"/>
            <a:r>
              <a:rPr lang="en-CA" sz="5400" b="1" dirty="0" smtClean="0"/>
              <a:t>Required Preparation: Ask Yourself?</a:t>
            </a:r>
            <a:endParaRPr lang="en-CA" sz="5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Who is your target audience?</a:t>
            </a:r>
          </a:p>
          <a:p>
            <a:r>
              <a:rPr lang="en-CA" dirty="0" smtClean="0"/>
              <a:t>What questions will you ask?</a:t>
            </a:r>
          </a:p>
          <a:p>
            <a:r>
              <a:rPr lang="en-CA" dirty="0" smtClean="0"/>
              <a:t>Who will conduct the survey?</a:t>
            </a:r>
          </a:p>
          <a:p>
            <a:r>
              <a:rPr lang="en-CA" dirty="0" smtClean="0"/>
              <a:t>How will you draft, test and finalize your survey?</a:t>
            </a:r>
          </a:p>
          <a:p>
            <a:r>
              <a:rPr lang="en-CA" dirty="0" smtClean="0"/>
              <a:t>Who will tabulate the results?</a:t>
            </a:r>
          </a:p>
          <a:p>
            <a:r>
              <a:rPr lang="en-CA" dirty="0" smtClean="0"/>
              <a:t>How and when will you share the results?</a:t>
            </a:r>
          </a:p>
          <a:p>
            <a:r>
              <a:rPr lang="en-CA" dirty="0" smtClean="0"/>
              <a:t>Now what is your plan of action?</a:t>
            </a:r>
          </a:p>
          <a:p>
            <a:endParaRPr lang="en-CA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820" y="1825625"/>
            <a:ext cx="4540469" cy="4351338"/>
          </a:xfrm>
        </p:spPr>
      </p:pic>
    </p:spTree>
    <p:extLst>
      <p:ext uri="{BB962C8B-B14F-4D97-AF65-F5344CB8AC3E}">
        <p14:creationId xmlns:p14="http://schemas.microsoft.com/office/powerpoint/2010/main" val="3564653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en-CA" sz="6000" b="1" dirty="0" smtClean="0"/>
              <a:t>Tips on Developing Your Survey</a:t>
            </a:r>
            <a:endParaRPr lang="en-CA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CA" sz="3200" dirty="0" smtClean="0"/>
              <a:t>Know your target audience</a:t>
            </a:r>
          </a:p>
          <a:p>
            <a:r>
              <a:rPr lang="en-CA" sz="3200" dirty="0" smtClean="0"/>
              <a:t>Required demographic info</a:t>
            </a:r>
          </a:p>
          <a:p>
            <a:r>
              <a:rPr lang="en-CA" sz="3200" dirty="0" smtClean="0"/>
              <a:t>Short and simple is good</a:t>
            </a:r>
          </a:p>
          <a:p>
            <a:r>
              <a:rPr lang="en-CA" sz="3200" dirty="0" smtClean="0"/>
              <a:t>Make your survey interesting</a:t>
            </a:r>
          </a:p>
          <a:p>
            <a:r>
              <a:rPr lang="en-CA" sz="3200" dirty="0" smtClean="0"/>
              <a:t>Scaled questions high value</a:t>
            </a:r>
          </a:p>
          <a:p>
            <a:r>
              <a:rPr lang="en-CA" sz="3200" dirty="0" smtClean="0"/>
              <a:t>Minimize open-ended questions</a:t>
            </a:r>
          </a:p>
          <a:p>
            <a:r>
              <a:rPr lang="en-CA" sz="3200" dirty="0" smtClean="0"/>
              <a:t>No biased questions</a:t>
            </a:r>
          </a:p>
          <a:p>
            <a:endParaRPr lang="en-CA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1825625"/>
            <a:ext cx="5016062" cy="4351337"/>
          </a:xfrm>
        </p:spPr>
      </p:pic>
    </p:spTree>
    <p:extLst>
      <p:ext uri="{BB962C8B-B14F-4D97-AF65-F5344CB8AC3E}">
        <p14:creationId xmlns:p14="http://schemas.microsoft.com/office/powerpoint/2010/main" val="2057797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6124</TotalTime>
  <Words>1060</Words>
  <Application>Microsoft Office PowerPoint</Application>
  <PresentationFormat>Custom</PresentationFormat>
  <Paragraphs>125</Paragraphs>
  <Slides>12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Community Needs Assessments</vt:lpstr>
      <vt:lpstr>What is a Community Needs Assessment?</vt:lpstr>
      <vt:lpstr>Community Needs Assessment Cycle</vt:lpstr>
      <vt:lpstr>What is a Need?</vt:lpstr>
      <vt:lpstr>Why do Community Needs Assessments? </vt:lpstr>
      <vt:lpstr>When to do Community Needs Assessments? </vt:lpstr>
      <vt:lpstr>Required Preparation: Ask Yourself?</vt:lpstr>
      <vt:lpstr>Required Preparation: Ask Yourself?</vt:lpstr>
      <vt:lpstr>Tips on Developing Your Survey</vt:lpstr>
      <vt:lpstr>Scaled Question Examples</vt:lpstr>
      <vt:lpstr>Build Trust</vt:lpstr>
      <vt:lpstr>Now Let’s Get Started!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Needs Assessments</dc:title>
  <dc:creator>Jeff Fox</dc:creator>
  <cp:lastModifiedBy>Varnettie</cp:lastModifiedBy>
  <cp:revision>28</cp:revision>
  <cp:lastPrinted>2018-04-15T14:32:51Z</cp:lastPrinted>
  <dcterms:created xsi:type="dcterms:W3CDTF">2018-03-30T04:47:41Z</dcterms:created>
  <dcterms:modified xsi:type="dcterms:W3CDTF">2020-05-26T18:14:35Z</dcterms:modified>
</cp:coreProperties>
</file>